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>
  <p:sldMasterIdLst>
    <p:sldMasterId id="2147483648" r:id="rId1"/>
  </p:sldMasterIdLst>
  <p:notesMasterIdLst>
    <p:notesMasterId r:id="rId96"/>
  </p:notesMasterIdLst>
  <p:sldIdLst>
    <p:sldId id="481" r:id="rId2"/>
    <p:sldId id="1096" r:id="rId3"/>
    <p:sldId id="945" r:id="rId4"/>
    <p:sldId id="708" r:id="rId5"/>
    <p:sldId id="916" r:id="rId6"/>
    <p:sldId id="720" r:id="rId7"/>
    <p:sldId id="929" r:id="rId8"/>
    <p:sldId id="930" r:id="rId9"/>
    <p:sldId id="932" r:id="rId10"/>
    <p:sldId id="931" r:id="rId11"/>
    <p:sldId id="933" r:id="rId12"/>
    <p:sldId id="691" r:id="rId13"/>
    <p:sldId id="917" r:id="rId14"/>
    <p:sldId id="948" r:id="rId15"/>
    <p:sldId id="723" r:id="rId16"/>
    <p:sldId id="724" r:id="rId17"/>
    <p:sldId id="725" r:id="rId18"/>
    <p:sldId id="1173" r:id="rId19"/>
    <p:sldId id="1174" r:id="rId20"/>
    <p:sldId id="952" r:id="rId21"/>
    <p:sldId id="738" r:id="rId22"/>
    <p:sldId id="934" r:id="rId23"/>
    <p:sldId id="935" r:id="rId24"/>
    <p:sldId id="748" r:id="rId25"/>
    <p:sldId id="1039" r:id="rId26"/>
    <p:sldId id="1090" r:id="rId27"/>
    <p:sldId id="1176" r:id="rId28"/>
    <p:sldId id="1177" r:id="rId29"/>
    <p:sldId id="936" r:id="rId30"/>
    <p:sldId id="766" r:id="rId31"/>
    <p:sldId id="767" r:id="rId32"/>
    <p:sldId id="769" r:id="rId33"/>
    <p:sldId id="770" r:id="rId34"/>
    <p:sldId id="1178" r:id="rId35"/>
    <p:sldId id="771" r:id="rId36"/>
    <p:sldId id="1087" r:id="rId37"/>
    <p:sldId id="780" r:id="rId38"/>
    <p:sldId id="776" r:id="rId39"/>
    <p:sldId id="1172" r:id="rId40"/>
    <p:sldId id="785" r:id="rId41"/>
    <p:sldId id="789" r:id="rId42"/>
    <p:sldId id="942" r:id="rId43"/>
    <p:sldId id="788" r:id="rId44"/>
    <p:sldId id="794" r:id="rId45"/>
    <p:sldId id="791" r:id="rId46"/>
    <p:sldId id="1089" r:id="rId47"/>
    <p:sldId id="818" r:id="rId48"/>
    <p:sldId id="943" r:id="rId49"/>
    <p:sldId id="1179" r:id="rId50"/>
    <p:sldId id="1182" r:id="rId51"/>
    <p:sldId id="1183" r:id="rId52"/>
    <p:sldId id="1184" r:id="rId53"/>
    <p:sldId id="1185" r:id="rId54"/>
    <p:sldId id="958" r:id="rId55"/>
    <p:sldId id="1181" r:id="rId56"/>
    <p:sldId id="1180" r:id="rId57"/>
    <p:sldId id="919" r:id="rId58"/>
    <p:sldId id="887" r:id="rId59"/>
    <p:sldId id="888" r:id="rId60"/>
    <p:sldId id="875" r:id="rId61"/>
    <p:sldId id="894" r:id="rId62"/>
    <p:sldId id="895" r:id="rId63"/>
    <p:sldId id="1186" r:id="rId64"/>
    <p:sldId id="896" r:id="rId65"/>
    <p:sldId id="890" r:id="rId66"/>
    <p:sldId id="898" r:id="rId67"/>
    <p:sldId id="899" r:id="rId68"/>
    <p:sldId id="900" r:id="rId69"/>
    <p:sldId id="1095" r:id="rId70"/>
    <p:sldId id="901" r:id="rId71"/>
    <p:sldId id="1093" r:id="rId72"/>
    <p:sldId id="1091" r:id="rId73"/>
    <p:sldId id="1023" r:id="rId74"/>
    <p:sldId id="1092" r:id="rId75"/>
    <p:sldId id="1094" r:id="rId76"/>
    <p:sldId id="904" r:id="rId77"/>
    <p:sldId id="922" r:id="rId78"/>
    <p:sldId id="1187" r:id="rId79"/>
    <p:sldId id="923" r:id="rId80"/>
    <p:sldId id="925" r:id="rId81"/>
    <p:sldId id="905" r:id="rId82"/>
    <p:sldId id="906" r:id="rId83"/>
    <p:sldId id="908" r:id="rId84"/>
    <p:sldId id="909" r:id="rId85"/>
    <p:sldId id="911" r:id="rId86"/>
    <p:sldId id="913" r:id="rId87"/>
    <p:sldId id="1188" r:id="rId88"/>
    <p:sldId id="1189" r:id="rId89"/>
    <p:sldId id="878" r:id="rId90"/>
    <p:sldId id="959" r:id="rId91"/>
    <p:sldId id="1098" r:id="rId92"/>
    <p:sldId id="1097" r:id="rId93"/>
    <p:sldId id="1099" r:id="rId94"/>
    <p:sldId id="1100" r:id="rId95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7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2" autoAdjust="0"/>
    <p:restoredTop sz="94660"/>
  </p:normalViewPr>
  <p:slideViewPr>
    <p:cSldViewPr>
      <p:cViewPr>
        <p:scale>
          <a:sx n="78" d="100"/>
          <a:sy n="78" d="100"/>
        </p:scale>
        <p:origin x="-1602" y="-264"/>
      </p:cViewPr>
      <p:guideLst>
        <p:guide orient="horz" pos="2160"/>
        <p:guide pos="287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8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0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1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3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59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60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C5E6A893-B5CC-4246-85C7-E34F37F7FDAA}" type="datetimeFigureOut">
              <a:rPr lang="en-US"/>
              <a:t>18-Apr-24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5AA8AA8A-7136-4845-859C-136E2F86C539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52701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1587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587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 wrap="square" numCol="1" anchorCtr="0" compatLnSpc="1"/>
          <a:lstStyle/>
          <a:p>
            <a:fld id="{0BA54A3B-56A0-4E70-ABBF-77FE20043B00}" type="slidenum">
              <a:rPr lang="en-US" smtClean="0"/>
              <a:t>61</a:t>
            </a:fld>
            <a:endParaRPr 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CoverOverlay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5" name="Group 4"/>
          <p:cNvGrpSpPr/>
          <p:nvPr/>
        </p:nvGrpSpPr>
        <p:grpSpPr>
          <a:xfrm>
            <a:off x="1194101" y="2887530"/>
            <a:ext cx="6779110" cy="923330"/>
            <a:chOff x="1172584" y="1381459"/>
            <a:chExt cx="6779110" cy="923330"/>
          </a:xfrm>
          <a:effectLst>
            <a:outerShdw blurRad="38100" dist="12700" dir="16200000" rotWithShape="0">
              <a:prstClr val="black">
                <a:alpha val="30000"/>
              </a:prstClr>
            </a:outerShdw>
          </a:effectLst>
        </p:grpSpPr>
        <p:sp>
          <p:nvSpPr>
            <p:cNvPr id="6" name="TextBox 5"/>
            <p:cNvSpPr txBox="1"/>
            <p:nvPr/>
          </p:nvSpPr>
          <p:spPr>
            <a:xfrm>
              <a:off x="4147073" y="1381459"/>
              <a:ext cx="877163" cy="92333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5400" dirty="0">
                  <a:ln w="3175">
                    <a:solidFill>
                      <a:schemeClr val="tx2">
                        <a:alpha val="60000"/>
                      </a:schemeClr>
                    </a:solidFill>
                  </a:ln>
                  <a:solidFill>
                    <a:schemeClr val="tx2">
                      <a:lumMod val="90000"/>
                    </a:schemeClr>
                  </a:solidFill>
                  <a:effectLst>
                    <a:outerShdw blurRad="34925" dist="12700" dir="14400000" algn="ctr" rotWithShape="0">
                      <a:srgbClr val="000000">
                        <a:alpha val="21000"/>
                      </a:srgbClr>
                    </a:outerShdw>
                  </a:effectLst>
                  <a:latin typeface="Wingdings" panose="05000000000000000000" pitchFamily="2" charset="2"/>
                </a:rPr>
                <a:t></a:t>
              </a:r>
            </a:p>
          </p:txBody>
        </p:sp>
        <p:cxnSp>
          <p:nvCxnSpPr>
            <p:cNvPr id="7" name="Straight Connector 6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9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 rot="10800000">
              <a:off x="4831976" y="192293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9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83341" y="1387737"/>
            <a:ext cx="6777318" cy="1731982"/>
          </a:xfrm>
        </p:spPr>
        <p:txBody>
          <a:bodyPr anchor="b"/>
          <a:lstStyle>
            <a:lvl1pPr>
              <a:defRPr>
                <a:ln w="3175">
                  <a:solidFill>
                    <a:schemeClr val="tx1">
                      <a:alpha val="65000"/>
                    </a:schemeClr>
                  </a:solidFill>
                </a:ln>
                <a:solidFill>
                  <a:schemeClr val="tx1"/>
                </a:solidFill>
                <a:effectLst>
                  <a:outerShdw blurRad="25400" dist="12700" dir="14220000" rotWithShape="0">
                    <a:prstClr val="black">
                      <a:alpha val="50000"/>
                    </a:prst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767862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1774D4B2-CC31-4037-87DE-00FCA0E64149}" type="datetime1">
              <a:rPr lang="en-US"/>
              <a:t>18-Apr-24</a:t>
            </a:fld>
            <a:endParaRPr lang="en-US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6451418D-9243-4AB9-9F29-4871E236529C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7"/>
          <p:cNvGrpSpPr/>
          <p:nvPr/>
        </p:nvGrpSpPr>
        <p:grpSpPr bwMode="auto">
          <a:xfrm>
            <a:off x="1173163" y="1392238"/>
            <a:ext cx="6778625" cy="923925"/>
            <a:chOff x="1172584" y="1381459"/>
            <a:chExt cx="6779110" cy="923330"/>
          </a:xfrm>
        </p:grpSpPr>
        <p:sp>
          <p:nvSpPr>
            <p:cNvPr id="5" name="TextBox 4"/>
            <p:cNvSpPr txBox="1">
              <a:spLocks noChangeArrowheads="1"/>
            </p:cNvSpPr>
            <p:nvPr/>
          </p:nvSpPr>
          <p:spPr bwMode="auto">
            <a:xfrm>
              <a:off x="4147772" y="1381459"/>
              <a:ext cx="876363" cy="92333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5400">
                  <a:solidFill>
                    <a:srgbClr val="DBA455"/>
                  </a:solidFill>
                  <a:latin typeface="Wingdings" panose="05000000000000000000" pitchFamily="2" charset="2"/>
                </a:rPr>
                <a:t></a:t>
              </a:r>
            </a:p>
          </p:txBody>
        </p:sp>
        <p:cxnSp>
          <p:nvCxnSpPr>
            <p:cNvPr id="6" name="Straight Connector 5"/>
            <p:cNvCxnSpPr/>
            <p:nvPr/>
          </p:nvCxnSpPr>
          <p:spPr>
            <a:xfrm rot="10800000">
              <a:off x="1172584" y="1925620"/>
              <a:ext cx="3119660" cy="1587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 rot="10800000">
              <a:off x="4832033" y="1922447"/>
              <a:ext cx="3119661" cy="1587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99CAAC6-CF23-4456-861B-F18721C82A93}" type="datetime1">
              <a:rPr lang="en-US"/>
              <a:t>18-Apr-24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886E3CE-4170-4F41-B8F4-60BCA31C6D2F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7"/>
          <p:cNvGrpSpPr/>
          <p:nvPr/>
        </p:nvGrpSpPr>
        <p:grpSpPr bwMode="auto">
          <a:xfrm rot="5400000">
            <a:off x="3908425" y="2881313"/>
            <a:ext cx="5481637" cy="922338"/>
            <a:chOff x="1815339" y="1381459"/>
            <a:chExt cx="5480154" cy="923330"/>
          </a:xfrm>
        </p:grpSpPr>
        <p:sp>
          <p:nvSpPr>
            <p:cNvPr id="5" name="TextBox 4"/>
            <p:cNvSpPr txBox="1">
              <a:spLocks noChangeArrowheads="1"/>
            </p:cNvSpPr>
            <p:nvPr/>
          </p:nvSpPr>
          <p:spPr bwMode="auto">
            <a:xfrm>
              <a:off x="4146745" y="1381458"/>
              <a:ext cx="877650" cy="92333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5400">
                  <a:solidFill>
                    <a:srgbClr val="DBA455"/>
                  </a:solidFill>
                  <a:latin typeface="Wingdings" panose="05000000000000000000" pitchFamily="2" charset="2"/>
                </a:rPr>
                <a:t></a:t>
              </a:r>
            </a:p>
          </p:txBody>
        </p:sp>
        <p:cxnSp>
          <p:nvCxnSpPr>
            <p:cNvPr id="6" name="Straight Connector 5"/>
            <p:cNvCxnSpPr/>
            <p:nvPr/>
          </p:nvCxnSpPr>
          <p:spPr>
            <a:xfrm flipH="1" flipV="1">
              <a:off x="1815339" y="1924967"/>
              <a:ext cx="2469482" cy="1590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 rot="10800000">
              <a:off x="4826011" y="1928146"/>
              <a:ext cx="2469482" cy="1590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66560" y="559398"/>
            <a:ext cx="1678193" cy="556676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8488" y="849854"/>
            <a:ext cx="5507917" cy="502382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E055E44-BD0E-4AAD-8C24-31351FDE304C}" type="datetime1">
              <a:rPr lang="en-US"/>
              <a:t>18-Apr-24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EAD292-86B8-4430-8198-1C000D747952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7"/>
          <p:cNvGrpSpPr/>
          <p:nvPr/>
        </p:nvGrpSpPr>
        <p:grpSpPr bwMode="auto">
          <a:xfrm>
            <a:off x="1173163" y="1392238"/>
            <a:ext cx="6778625" cy="923925"/>
            <a:chOff x="1172584" y="1381459"/>
            <a:chExt cx="6779110" cy="923330"/>
          </a:xfrm>
        </p:grpSpPr>
        <p:sp>
          <p:nvSpPr>
            <p:cNvPr id="5" name="TextBox 4"/>
            <p:cNvSpPr txBox="1">
              <a:spLocks noChangeArrowheads="1"/>
            </p:cNvSpPr>
            <p:nvPr/>
          </p:nvSpPr>
          <p:spPr bwMode="auto">
            <a:xfrm>
              <a:off x="4147772" y="1381459"/>
              <a:ext cx="876363" cy="92333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5400">
                  <a:solidFill>
                    <a:srgbClr val="DBA455"/>
                  </a:solidFill>
                  <a:latin typeface="Wingdings" panose="05000000000000000000" pitchFamily="2" charset="2"/>
                </a:rPr>
                <a:t></a:t>
              </a:r>
            </a:p>
          </p:txBody>
        </p:sp>
        <p:cxnSp>
          <p:nvCxnSpPr>
            <p:cNvPr id="6" name="Straight Connector 5"/>
            <p:cNvCxnSpPr/>
            <p:nvPr/>
          </p:nvCxnSpPr>
          <p:spPr>
            <a:xfrm rot="10800000">
              <a:off x="1172584" y="1925620"/>
              <a:ext cx="3119660" cy="1587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 rot="10800000">
              <a:off x="4832033" y="1922447"/>
              <a:ext cx="3119661" cy="1587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AB72BA-4A16-46AD-94CE-14C7A24CC6A2}" type="datetime1">
              <a:rPr lang="en-US"/>
              <a:t>18-Apr-24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4B2288-79A2-4C25-BF45-C3D3FB082BD7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CoverOverlay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5" name="Group 7"/>
          <p:cNvGrpSpPr/>
          <p:nvPr/>
        </p:nvGrpSpPr>
        <p:grpSpPr bwMode="auto">
          <a:xfrm>
            <a:off x="1173163" y="2887663"/>
            <a:ext cx="6778625" cy="923925"/>
            <a:chOff x="1172584" y="1381459"/>
            <a:chExt cx="6779110" cy="923330"/>
          </a:xfrm>
        </p:grpSpPr>
        <p:sp>
          <p:nvSpPr>
            <p:cNvPr id="6" name="TextBox 5"/>
            <p:cNvSpPr txBox="1">
              <a:spLocks noChangeArrowheads="1"/>
            </p:cNvSpPr>
            <p:nvPr/>
          </p:nvSpPr>
          <p:spPr bwMode="auto">
            <a:xfrm>
              <a:off x="4147772" y="1381459"/>
              <a:ext cx="876363" cy="92333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5400">
                  <a:solidFill>
                    <a:srgbClr val="DBA455"/>
                  </a:solidFill>
                  <a:latin typeface="Wingdings" panose="05000000000000000000" pitchFamily="2" charset="2"/>
                </a:rPr>
                <a:t></a:t>
              </a:r>
            </a:p>
          </p:txBody>
        </p:sp>
        <p:cxnSp>
          <p:nvCxnSpPr>
            <p:cNvPr id="7" name="Straight Connector 6"/>
            <p:cNvCxnSpPr/>
            <p:nvPr/>
          </p:nvCxnSpPr>
          <p:spPr>
            <a:xfrm rot="10800000">
              <a:off x="1172584" y="1925620"/>
              <a:ext cx="3119660" cy="1587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 rot="10800000">
              <a:off x="4832033" y="1927207"/>
              <a:ext cx="3119661" cy="1586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0040" y="1204857"/>
            <a:ext cx="7754713" cy="1910716"/>
          </a:xfrm>
        </p:spPr>
        <p:txBody>
          <a:bodyPr anchor="b"/>
          <a:lstStyle>
            <a:lvl1pPr algn="ctr">
              <a:defRPr sz="54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9248" y="3767316"/>
            <a:ext cx="7734747" cy="1500187"/>
          </a:xfrm>
        </p:spPr>
        <p:txBody>
          <a:bodyPr/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D291D1A-485D-43AD-817E-8798D0D6D12D}" type="datetime1">
              <a:rPr lang="en-US"/>
              <a:t>18-Apr-24</a:t>
            </a:fld>
            <a:endParaRPr lang="en-US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A0FC46-3F5A-4997-94FC-29CA5E08A2E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7"/>
          <p:cNvGrpSpPr/>
          <p:nvPr/>
        </p:nvGrpSpPr>
        <p:grpSpPr bwMode="auto">
          <a:xfrm>
            <a:off x="1173163" y="1392238"/>
            <a:ext cx="6778625" cy="923925"/>
            <a:chOff x="1172584" y="1381459"/>
            <a:chExt cx="6779110" cy="923330"/>
          </a:xfrm>
        </p:grpSpPr>
        <p:sp>
          <p:nvSpPr>
            <p:cNvPr id="6" name="TextBox 5"/>
            <p:cNvSpPr txBox="1">
              <a:spLocks noChangeArrowheads="1"/>
            </p:cNvSpPr>
            <p:nvPr/>
          </p:nvSpPr>
          <p:spPr bwMode="auto">
            <a:xfrm>
              <a:off x="4147772" y="1381459"/>
              <a:ext cx="876363" cy="92333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5400">
                  <a:solidFill>
                    <a:srgbClr val="DBA455"/>
                  </a:solidFill>
                  <a:latin typeface="Wingdings" panose="05000000000000000000" pitchFamily="2" charset="2"/>
                </a:rPr>
                <a:t></a:t>
              </a:r>
            </a:p>
          </p:txBody>
        </p:sp>
        <p:cxnSp>
          <p:nvCxnSpPr>
            <p:cNvPr id="7" name="Straight Connector 6"/>
            <p:cNvCxnSpPr/>
            <p:nvPr/>
          </p:nvCxnSpPr>
          <p:spPr>
            <a:xfrm rot="10800000">
              <a:off x="1172584" y="1925620"/>
              <a:ext cx="3119660" cy="1587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rot="10800000">
              <a:off x="4832033" y="1922447"/>
              <a:ext cx="3119661" cy="1587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85800" y="2240280"/>
            <a:ext cx="3803904" cy="387705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4"/>
          </p:nvPr>
        </p:nvSpPr>
        <p:spPr>
          <a:xfrm>
            <a:off x="4645151" y="2240280"/>
            <a:ext cx="3803904" cy="387705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1" name="Date Placeholder 4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691C18B-4238-4043-8C79-0B6270933829}" type="datetime1">
              <a:rPr lang="en-US"/>
              <a:t>18-Apr-24</a:t>
            </a:fld>
            <a:endParaRPr lang="en-US"/>
          </a:p>
        </p:txBody>
      </p:sp>
      <p:sp>
        <p:nvSpPr>
          <p:cNvPr id="13" name="Footer Placeholder 5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4" name="Slide Number Placeholder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F7F6D1-E4F6-4B0B-9DEE-0FDB3DA52B1C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7"/>
          <p:cNvGrpSpPr/>
          <p:nvPr/>
        </p:nvGrpSpPr>
        <p:grpSpPr bwMode="auto">
          <a:xfrm>
            <a:off x="1173163" y="1392238"/>
            <a:ext cx="6778625" cy="923925"/>
            <a:chOff x="1172584" y="1381459"/>
            <a:chExt cx="6779110" cy="923330"/>
          </a:xfrm>
        </p:grpSpPr>
        <p:sp>
          <p:nvSpPr>
            <p:cNvPr id="8" name="TextBox 7"/>
            <p:cNvSpPr txBox="1">
              <a:spLocks noChangeArrowheads="1"/>
            </p:cNvSpPr>
            <p:nvPr/>
          </p:nvSpPr>
          <p:spPr bwMode="auto">
            <a:xfrm>
              <a:off x="4147772" y="1381459"/>
              <a:ext cx="876363" cy="92333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5400">
                  <a:solidFill>
                    <a:srgbClr val="DBA455"/>
                  </a:solidFill>
                  <a:latin typeface="Wingdings" panose="05000000000000000000" pitchFamily="2" charset="2"/>
                </a:rPr>
                <a:t></a:t>
              </a:r>
            </a:p>
          </p:txBody>
        </p:sp>
        <p:cxnSp>
          <p:nvCxnSpPr>
            <p:cNvPr id="9" name="Straight Connector 8"/>
            <p:cNvCxnSpPr/>
            <p:nvPr/>
          </p:nvCxnSpPr>
          <p:spPr>
            <a:xfrm rot="10800000">
              <a:off x="1172584" y="1925620"/>
              <a:ext cx="3119660" cy="1587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rot="10800000">
              <a:off x="4832033" y="1922447"/>
              <a:ext cx="3119661" cy="1587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51560" y="2240280"/>
            <a:ext cx="3442446" cy="658368"/>
          </a:xfrm>
        </p:spPr>
        <p:txBody>
          <a:bodyPr anchor="b"/>
          <a:lstStyle>
            <a:lvl1pPr marL="0" indent="0" algn="ctr">
              <a:buNone/>
              <a:defRPr sz="24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8488" y="2947595"/>
            <a:ext cx="3803904" cy="317296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02306" y="2240280"/>
            <a:ext cx="3447288" cy="658368"/>
          </a:xfrm>
        </p:spPr>
        <p:txBody>
          <a:bodyPr anchor="b"/>
          <a:lstStyle>
            <a:lvl1pPr marL="0" indent="0" algn="ctr">
              <a:buNone/>
              <a:defRPr sz="24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944368"/>
            <a:ext cx="3799728" cy="317296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75B6A93-A745-4B51-939E-21F2290C387C}" type="datetime1">
              <a:rPr lang="en-US"/>
              <a:t>18-Apr-24</a:t>
            </a:fld>
            <a:endParaRPr lang="en-US"/>
          </a:p>
        </p:txBody>
      </p:sp>
      <p:sp>
        <p:nvSpPr>
          <p:cNvPr id="12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32CA12-F410-4D05-817F-C7DAAA1DAA20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7"/>
          <p:cNvGrpSpPr/>
          <p:nvPr/>
        </p:nvGrpSpPr>
        <p:grpSpPr bwMode="auto">
          <a:xfrm>
            <a:off x="1173163" y="1392238"/>
            <a:ext cx="6778625" cy="923925"/>
            <a:chOff x="1172584" y="1381459"/>
            <a:chExt cx="6779110" cy="923330"/>
          </a:xfrm>
        </p:grpSpPr>
        <p:sp>
          <p:nvSpPr>
            <p:cNvPr id="4" name="TextBox 3"/>
            <p:cNvSpPr txBox="1">
              <a:spLocks noChangeArrowheads="1"/>
            </p:cNvSpPr>
            <p:nvPr/>
          </p:nvSpPr>
          <p:spPr bwMode="auto">
            <a:xfrm>
              <a:off x="4147772" y="1381459"/>
              <a:ext cx="876363" cy="92333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5400">
                  <a:solidFill>
                    <a:srgbClr val="DBA455"/>
                  </a:solidFill>
                  <a:latin typeface="Wingdings" panose="05000000000000000000" pitchFamily="2" charset="2"/>
                </a:rPr>
                <a:t></a:t>
              </a:r>
            </a:p>
          </p:txBody>
        </p:sp>
        <p:cxnSp>
          <p:nvCxnSpPr>
            <p:cNvPr id="5" name="Straight Connector 4"/>
            <p:cNvCxnSpPr/>
            <p:nvPr/>
          </p:nvCxnSpPr>
          <p:spPr>
            <a:xfrm rot="10800000">
              <a:off x="1172584" y="1925620"/>
              <a:ext cx="3119660" cy="1587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/>
            <p:nvPr/>
          </p:nvCxnSpPr>
          <p:spPr>
            <a:xfrm rot="10800000">
              <a:off x="4832033" y="1922447"/>
              <a:ext cx="3119661" cy="1587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666FF48-5EC1-4770-B428-301248C668C9}" type="datetime1">
              <a:rPr lang="en-US"/>
              <a:t>18-Apr-24</a:t>
            </a:fld>
            <a:endParaRPr lang="en-US"/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EB97BAB-8F7C-44C9-B527-0852C5EDD137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8D1086F-7A2A-411D-A07B-68917678ACE5}" type="datetime1">
              <a:rPr lang="en-US"/>
              <a:t>18-Apr-24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3646A79-0483-47F4-A52E-54465881EC99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4579" y="1678195"/>
            <a:ext cx="3422483" cy="1886921"/>
          </a:xfrm>
        </p:spPr>
        <p:txBody>
          <a:bodyPr anchor="b"/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2001" y="559398"/>
            <a:ext cx="4116667" cy="5566765"/>
          </a:xfrm>
        </p:spPr>
        <p:txBody>
          <a:bodyPr anchor="ctr"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34579" y="3603812"/>
            <a:ext cx="3411725" cy="2517289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DB1E774-92AE-4988-AD46-87B564674995}" type="datetime1">
              <a:rPr lang="en-US"/>
              <a:t>18-Apr-24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519DA97-CAB3-4D7F-841C-354893A63B33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731" y="4668818"/>
            <a:ext cx="7767021" cy="644729"/>
          </a:xfrm>
        </p:spPr>
        <p:txBody>
          <a:bodyPr anchor="b"/>
          <a:lstStyle>
            <a:lvl1pPr algn="ctr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240000">
            <a:off x="2183792" y="666965"/>
            <a:ext cx="4772156" cy="3598016"/>
          </a:xfr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24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8489" y="5324306"/>
            <a:ext cx="7756264" cy="804862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7CF309F-8184-4D93-9AA8-D74F5D036FC8}" type="datetime1">
              <a:rPr lang="en-US"/>
              <a:t>18-Apr-24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1FCFEEE-EFCF-4DF2-901F-DB21964B7753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83000">
                <a:schemeClr val="bg1">
                  <a:alpha val="11000"/>
                </a:schemeClr>
              </a:gs>
              <a:gs pos="100000">
                <a:schemeClr val="bg2">
                  <a:lumMod val="75000"/>
                  <a:alpha val="23000"/>
                </a:schemeClr>
              </a:gs>
            </a:gsLst>
            <a:path path="rect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29" name="Title Placeholder 1"/>
          <p:cNvSpPr>
            <a:spLocks noGrp="1"/>
          </p:cNvSpPr>
          <p:nvPr>
            <p:ph type="title"/>
          </p:nvPr>
        </p:nvSpPr>
        <p:spPr bwMode="auto">
          <a:xfrm>
            <a:off x="688975" y="569913"/>
            <a:ext cx="7756525" cy="10541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30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98500" y="2247900"/>
            <a:ext cx="7747000" cy="387826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60363" y="616108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37FB81CF-7F9C-4E60-BBB3-B82E02EFE3CC}" type="datetime1">
              <a:rPr lang="en-US"/>
              <a:t>18-Apr-24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161088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638925" y="616108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3B0A4D58-1EC9-45B4-B5A3-46A2FF7BF52E}" type="slidenum">
              <a:rPr lang="en-US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5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400">
          <a:solidFill>
            <a:schemeClr val="tx2"/>
          </a:solidFill>
          <a:latin typeface="Book Antiqua" panose="02040602050305030304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400">
          <a:solidFill>
            <a:schemeClr val="tx2"/>
          </a:solidFill>
          <a:latin typeface="Book Antiqua" panose="02040602050305030304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400">
          <a:solidFill>
            <a:schemeClr val="tx2"/>
          </a:solidFill>
          <a:latin typeface="Book Antiqua" panose="02040602050305030304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400">
          <a:solidFill>
            <a:schemeClr val="tx2"/>
          </a:solidFill>
          <a:latin typeface="Book Antiqua" panose="02040602050305030304" pitchFamily="18" charset="0"/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65125" indent="-3651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Wingdings" panose="05000000000000000000" pitchFamily="2" charset="2"/>
        <a:buChar char=""/>
        <a:defRPr sz="2400" kern="1200">
          <a:solidFill>
            <a:srgbClr val="262626"/>
          </a:solidFill>
          <a:latin typeface="+mn-lt"/>
          <a:ea typeface="+mn-ea"/>
          <a:cs typeface="+mn-cs"/>
        </a:defRPr>
      </a:lvl1pPr>
      <a:lvl2pPr marL="776605" indent="-3651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Wingdings" panose="05000000000000000000" pitchFamily="2" charset="2"/>
        <a:buChar char=""/>
        <a:defRPr sz="2200" kern="1200">
          <a:solidFill>
            <a:srgbClr val="262626"/>
          </a:solidFill>
          <a:latin typeface="+mn-lt"/>
          <a:ea typeface="+mn-ea"/>
          <a:cs typeface="+mn-cs"/>
        </a:defRPr>
      </a:lvl2pPr>
      <a:lvl3pPr marL="1143000" indent="-3651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Wingdings" panose="05000000000000000000" pitchFamily="2" charset="2"/>
        <a:buChar char=""/>
        <a:defRPr sz="2000" kern="1200">
          <a:solidFill>
            <a:srgbClr val="262626"/>
          </a:solidFill>
          <a:latin typeface="+mn-lt"/>
          <a:ea typeface="+mn-ea"/>
          <a:cs typeface="+mn-cs"/>
        </a:defRPr>
      </a:lvl3pPr>
      <a:lvl4pPr marL="1508125" indent="-31940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Wingdings" panose="05000000000000000000" pitchFamily="2" charset="2"/>
        <a:buChar char=""/>
        <a:defRPr sz="2000" kern="1200">
          <a:solidFill>
            <a:srgbClr val="262626"/>
          </a:solidFill>
          <a:latin typeface="+mn-lt"/>
          <a:ea typeface="+mn-ea"/>
          <a:cs typeface="+mn-cs"/>
        </a:defRPr>
      </a:lvl4pPr>
      <a:lvl5pPr marL="1828800" indent="-31940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Wingdings" panose="05000000000000000000" pitchFamily="2" charset="2"/>
        <a:buChar char=""/>
        <a:defRPr sz="1600" kern="1200">
          <a:solidFill>
            <a:srgbClr val="262626"/>
          </a:solidFill>
          <a:latin typeface="+mn-lt"/>
          <a:ea typeface="+mn-ea"/>
          <a:cs typeface="+mn-cs"/>
        </a:defRPr>
      </a:lvl5pPr>
      <a:lvl6pPr marL="2148840" indent="-274320" algn="l" defTabSz="914400" rtl="0" eaLnBrk="1" latinLnBrk="0" hangingPunct="1">
        <a:spcBef>
          <a:spcPts val="400"/>
        </a:spcBef>
        <a:buClr>
          <a:schemeClr val="accent1"/>
        </a:buClr>
        <a:buFont typeface="Wingdings" panose="05000000000000000000" pitchFamily="2" charset="2"/>
        <a:buChar char="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468880" indent="-274320" algn="l" defTabSz="914400" rtl="0" eaLnBrk="1" latinLnBrk="0" hangingPunct="1">
        <a:spcBef>
          <a:spcPts val="400"/>
        </a:spcBef>
        <a:buClr>
          <a:schemeClr val="accent1"/>
        </a:buClr>
        <a:buFont typeface="Wingdings" panose="05000000000000000000" pitchFamily="2" charset="2"/>
        <a:buChar char="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788920" indent="-274320" algn="l" defTabSz="914400" rtl="0" eaLnBrk="1" latinLnBrk="0" hangingPunct="1">
        <a:spcBef>
          <a:spcPts val="400"/>
        </a:spcBef>
        <a:buClr>
          <a:schemeClr val="accent1"/>
        </a:buClr>
        <a:buFont typeface="Wingdings" panose="05000000000000000000" pitchFamily="2" charset="2"/>
        <a:buChar char="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108960" indent="-274320" algn="l" defTabSz="914400" rtl="0" eaLnBrk="1" latinLnBrk="0" hangingPunct="1">
        <a:spcBef>
          <a:spcPts val="400"/>
        </a:spcBef>
        <a:buClr>
          <a:schemeClr val="accent1"/>
        </a:buClr>
        <a:buFont typeface="Wingdings" panose="05000000000000000000" pitchFamily="2" charset="2"/>
        <a:buChar char="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33.w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48.wm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50.wmf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51.wmf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53.wmf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59.wmf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60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Title 4"/>
          <p:cNvSpPr>
            <a:spLocks noGrp="1"/>
          </p:cNvSpPr>
          <p:nvPr>
            <p:ph type="title"/>
          </p:nvPr>
        </p:nvSpPr>
        <p:spPr>
          <a:xfrm>
            <a:off x="0" y="2057400"/>
            <a:ext cx="9144000" cy="1752600"/>
          </a:xfrm>
        </p:spPr>
        <p:txBody>
          <a:bodyPr rtlCol="0">
            <a:no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5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GIẢI PHẪU HỆ TIÊU HÓA</a:t>
            </a:r>
            <a:endParaRPr lang="en-US" sz="22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291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</a:ln>
        </p:spPr>
        <p:txBody>
          <a:bodyPr wrap="square" numCol="1" anchorCtr="0" compatLnSpc="1"/>
          <a:lstStyle/>
          <a:p>
            <a:fld id="{C272B850-FFDE-4D2D-A4D5-740EE7188FDD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fld>
            <a:endParaRPr lang="en-US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4953000" y="4724400"/>
            <a:ext cx="3657600" cy="5334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sz="2400" b="1" i="0" u="none" strike="noStrike" cap="none" normalizeH="0" baseline="0" dirty="0" smtClean="0">
                <a:ln>
                  <a:noFill/>
                </a:ln>
                <a:solidFill>
                  <a:schemeClr val="bg2">
                    <a:lumMod val="9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GV: </a:t>
            </a:r>
            <a:r>
              <a:rPr kumimoji="0" lang="en-US" sz="2400" b="1" i="0" u="none" strike="noStrike" cap="none" normalizeH="0" baseline="0" dirty="0" err="1" smtClean="0">
                <a:ln>
                  <a:noFill/>
                </a:ln>
                <a:solidFill>
                  <a:schemeClr val="bg2">
                    <a:lumMod val="9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Trần</a:t>
            </a:r>
            <a:r>
              <a:rPr kumimoji="0" lang="en-US" sz="2400" b="1" i="0" u="none" strike="noStrike" cap="none" normalizeH="0" dirty="0" smtClean="0">
                <a:ln>
                  <a:noFill/>
                </a:ln>
                <a:solidFill>
                  <a:schemeClr val="bg2">
                    <a:lumMod val="9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2400" b="1" i="0" u="none" strike="noStrike" cap="none" normalizeH="0" dirty="0" err="1" smtClean="0">
                <a:ln>
                  <a:noFill/>
                </a:ln>
                <a:solidFill>
                  <a:schemeClr val="bg2">
                    <a:lumMod val="9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Khánh</a:t>
            </a:r>
            <a:r>
              <a:rPr kumimoji="0" lang="en-US" sz="2400" b="1" i="0" u="none" strike="noStrike" cap="none" normalizeH="0" dirty="0" smtClean="0">
                <a:ln>
                  <a:noFill/>
                </a:ln>
                <a:solidFill>
                  <a:schemeClr val="bg2">
                    <a:lumMod val="9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2400" b="1" i="0" u="none" strike="noStrike" cap="none" normalizeH="0" dirty="0" err="1" smtClean="0">
                <a:ln>
                  <a:noFill/>
                </a:ln>
                <a:solidFill>
                  <a:schemeClr val="bg2">
                    <a:lumMod val="9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Phú</a:t>
            </a:r>
            <a:endParaRPr kumimoji="0" lang="en-US" sz="2400" b="1" i="0" u="none" strike="noStrike" cap="none" normalizeH="0" baseline="0" dirty="0" smtClean="0">
              <a:ln>
                <a:noFill/>
              </a:ln>
              <a:solidFill>
                <a:schemeClr val="bg2">
                  <a:lumMod val="90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2048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20484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</a:ln>
        </p:spPr>
        <p:txBody>
          <a:bodyPr wrap="square" numCol="1" anchorCtr="0" compatLnSpc="1"/>
          <a:lstStyle/>
          <a:p>
            <a:fld id="{1F034E25-2BC8-480A-B28C-6394319CF358}" type="slidenum">
              <a:rPr lang="en-US" smtClean="0"/>
              <a:t>10</a:t>
            </a:fld>
            <a:endParaRPr lang="en-US" smtClean="0"/>
          </a:p>
        </p:txBody>
      </p:sp>
      <p:pic>
        <p:nvPicPr>
          <p:cNvPr id="1597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42925" y="652463"/>
            <a:ext cx="8058150" cy="5553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</p:pic>
      <p:sp>
        <p:nvSpPr>
          <p:cNvPr id="20486" name="Content Placeholder 2"/>
          <p:cNvSpPr txBox="1"/>
          <p:nvPr/>
        </p:nvSpPr>
        <p:spPr bwMode="auto">
          <a:xfrm>
            <a:off x="457200" y="6172200"/>
            <a:ext cx="8229600" cy="7620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  <a:buFont typeface="Wingdings" panose="05000000000000000000" pitchFamily="2" charset="2"/>
              <a:buChar char="ü"/>
            </a:pPr>
            <a:r>
              <a:rPr lang="en-US" sz="320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 Tạo nên trần ổ miệng.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21507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21508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</a:ln>
        </p:spPr>
        <p:txBody>
          <a:bodyPr wrap="square" numCol="1" anchorCtr="0" compatLnSpc="1"/>
          <a:lstStyle/>
          <a:p>
            <a:fld id="{ABBB3008-5E31-4511-943B-F44A13BAC2C4}" type="slidenum">
              <a:rPr lang="en-US" smtClean="0"/>
              <a:t>11</a:t>
            </a:fld>
            <a:endParaRPr lang="en-US" smtClean="0"/>
          </a:p>
        </p:txBody>
      </p:sp>
      <p:pic>
        <p:nvPicPr>
          <p:cNvPr id="1617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8163" y="623888"/>
            <a:ext cx="8067675" cy="5610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23555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23556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</a:ln>
        </p:spPr>
        <p:txBody>
          <a:bodyPr wrap="square" numCol="1" anchorCtr="0" compatLnSpc="1"/>
          <a:lstStyle/>
          <a:p>
            <a:fld id="{CE562614-3561-432E-99DF-CCA483FB8DAB}" type="slidenum">
              <a:rPr lang="en-US" smtClean="0"/>
              <a:t>12</a:t>
            </a:fld>
            <a:endParaRPr lang="en-US" smtClean="0"/>
          </a:p>
        </p:txBody>
      </p:sp>
      <p:pic>
        <p:nvPicPr>
          <p:cNvPr id="1628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42925" y="671513"/>
            <a:ext cx="8058150" cy="5514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Title 4"/>
          <p:cNvSpPr>
            <a:spLocks noGrp="1"/>
          </p:cNvSpPr>
          <p:nvPr>
            <p:ph type="title"/>
          </p:nvPr>
        </p:nvSpPr>
        <p:spPr>
          <a:xfrm>
            <a:off x="0" y="2057400"/>
            <a:ext cx="9144000" cy="1752600"/>
          </a:xfrm>
        </p:spPr>
        <p:txBody>
          <a:bodyPr rtlCol="0">
            <a:no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5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GIẢI PHẪU ỐNG TIÊU HÓA</a:t>
            </a:r>
            <a:endParaRPr lang="en-US" sz="22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059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</a:ln>
        </p:spPr>
        <p:txBody>
          <a:bodyPr wrap="square" numCol="1" anchorCtr="0" compatLnSpc="1"/>
          <a:lstStyle/>
          <a:p>
            <a:fld id="{E20AA0E4-C53C-43C2-AF2B-5F52C491209C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13</a:t>
            </a:fld>
            <a:endParaRPr lang="en-US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EB97BAB-8F7C-44C9-B527-0852C5EDD137}" type="slidenum">
              <a:rPr lang="en-US" smtClean="0"/>
              <a:t>14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609600"/>
            <a:ext cx="8001000" cy="5948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46083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</a:ln>
        </p:spPr>
        <p:txBody>
          <a:bodyPr wrap="square" numCol="1" anchorCtr="0" compatLnSpc="1"/>
          <a:lstStyle/>
          <a:p>
            <a:fld id="{B6DFF36D-B9D9-4018-9449-32D80FAF9F76}" type="slidenum">
              <a:rPr lang="en-US" smtClean="0"/>
              <a:t>15</a:t>
            </a:fld>
            <a:endParaRPr lang="en-US" smtClean="0"/>
          </a:p>
        </p:txBody>
      </p:sp>
      <p:pic>
        <p:nvPicPr>
          <p:cNvPr id="1802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5800" y="2362200"/>
            <a:ext cx="7829550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92163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THỰC QUẢN</a:t>
            </a:r>
          </a:p>
        </p:txBody>
      </p:sp>
      <p:sp>
        <p:nvSpPr>
          <p:cNvPr id="7" name="Content Placeholder 2"/>
          <p:cNvSpPr txBox="1"/>
          <p:nvPr/>
        </p:nvSpPr>
        <p:spPr bwMode="auto">
          <a:xfrm>
            <a:off x="228600" y="685800"/>
            <a:ext cx="8610600" cy="15240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</a:ln>
        </p:spPr>
        <p:txBody>
          <a:bodyPr/>
          <a:lstStyle/>
          <a:p>
            <a:pPr marL="365125" indent="-365125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en-US" sz="2800">
                <a:solidFill>
                  <a:srgbClr val="2626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Tiếp theo hầu ở cổ.</a:t>
            </a:r>
          </a:p>
          <a:p>
            <a:pPr marL="365125" indent="-365125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en-US" sz="2800">
                <a:solidFill>
                  <a:srgbClr val="2626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Xuống </a:t>
            </a:r>
            <a:r>
              <a:rPr lang="en-US" sz="2800" smtClean="0">
                <a:solidFill>
                  <a:srgbClr val="2626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ngực vào </a:t>
            </a:r>
            <a:r>
              <a:rPr lang="en-US" sz="2800">
                <a:solidFill>
                  <a:srgbClr val="2626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ổ bụng nối với dạ dày ở tâm </a:t>
            </a:r>
            <a:r>
              <a:rPr lang="en-US" sz="2800" smtClean="0">
                <a:solidFill>
                  <a:srgbClr val="2626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vị</a:t>
            </a:r>
            <a:endParaRPr lang="en-US" sz="2800">
              <a:solidFill>
                <a:srgbClr val="26262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7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47108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</a:ln>
        </p:spPr>
        <p:txBody>
          <a:bodyPr wrap="square" numCol="1" anchorCtr="0" compatLnSpc="1"/>
          <a:lstStyle/>
          <a:p>
            <a:fld id="{36AE20D1-DC4E-48ED-B92F-66369B1BB4E6}" type="slidenum">
              <a:rPr lang="en-US" smtClean="0"/>
              <a:t>16</a:t>
            </a:fld>
            <a:endParaRPr lang="en-US" smtClean="0"/>
          </a:p>
        </p:txBody>
      </p:sp>
      <p:pic>
        <p:nvPicPr>
          <p:cNvPr id="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07315" y="120650"/>
            <a:ext cx="8849995" cy="58947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48131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48132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</a:ln>
        </p:spPr>
        <p:txBody>
          <a:bodyPr wrap="square" numCol="1" anchorCtr="0" compatLnSpc="1"/>
          <a:lstStyle/>
          <a:p>
            <a:fld id="{D146C0D2-210F-414A-8159-593BD3CD9205}" type="slidenum">
              <a:rPr lang="en-US" smtClean="0"/>
              <a:t>17</a:t>
            </a:fld>
            <a:endParaRPr lang="en-US" smtClean="0"/>
          </a:p>
        </p:txBody>
      </p:sp>
      <p:pic>
        <p:nvPicPr>
          <p:cNvPr id="1822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2413" y="490538"/>
            <a:ext cx="8639175" cy="587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ĐM </a:t>
            </a:r>
            <a:r>
              <a:rPr lang="en-US" dirty="0" err="1" smtClean="0"/>
              <a:t>thực</a:t>
            </a:r>
            <a:r>
              <a:rPr lang="en-US" dirty="0" smtClean="0"/>
              <a:t> </a:t>
            </a:r>
            <a:r>
              <a:rPr lang="en-US" dirty="0" err="1" smtClean="0"/>
              <a:t>quản</a:t>
            </a:r>
            <a:r>
              <a:rPr lang="en-US" dirty="0" smtClean="0"/>
              <a:t> </a:t>
            </a:r>
            <a:r>
              <a:rPr lang="en-US" dirty="0" err="1" smtClean="0"/>
              <a:t>là</a:t>
            </a:r>
            <a:r>
              <a:rPr lang="en-US" dirty="0" smtClean="0"/>
              <a:t> </a:t>
            </a:r>
            <a:r>
              <a:rPr lang="en-US" dirty="0" err="1" smtClean="0"/>
              <a:t>được</a:t>
            </a:r>
            <a:r>
              <a:rPr lang="en-US" dirty="0" smtClean="0"/>
              <a:t> </a:t>
            </a:r>
            <a:r>
              <a:rPr lang="en-US" dirty="0" err="1" smtClean="0"/>
              <a:t>tách</a:t>
            </a:r>
            <a:r>
              <a:rPr lang="en-US" dirty="0" smtClean="0"/>
              <a:t> </a:t>
            </a:r>
            <a:r>
              <a:rPr lang="en-US" dirty="0" err="1" smtClean="0"/>
              <a:t>từ</a:t>
            </a:r>
            <a:r>
              <a:rPr lang="en-US" dirty="0" smtClean="0"/>
              <a:t> ĐM </a:t>
            </a:r>
            <a:r>
              <a:rPr lang="en-US" dirty="0" err="1" smtClean="0"/>
              <a:t>chủ</a:t>
            </a:r>
            <a:r>
              <a:rPr lang="en-US" dirty="0" smtClean="0"/>
              <a:t> </a:t>
            </a:r>
            <a:r>
              <a:rPr lang="en-US" dirty="0" err="1" smtClean="0"/>
              <a:t>ngực</a:t>
            </a:r>
            <a:r>
              <a:rPr lang="en-US" dirty="0" smtClean="0"/>
              <a:t>.</a:t>
            </a:r>
          </a:p>
          <a:p>
            <a:r>
              <a:rPr lang="en-US" dirty="0"/>
              <a:t>TM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 smtClean="0"/>
              <a:t>quản</a:t>
            </a:r>
            <a:r>
              <a:rPr lang="en-US" dirty="0" smtClean="0"/>
              <a:t> (</a:t>
            </a:r>
            <a:r>
              <a:rPr lang="en-US" dirty="0" err="1" smtClean="0"/>
              <a:t>cùng</a:t>
            </a:r>
            <a:r>
              <a:rPr lang="en-US" dirty="0" smtClean="0"/>
              <a:t> TM </a:t>
            </a:r>
            <a:r>
              <a:rPr lang="en-US" dirty="0" err="1" smtClean="0"/>
              <a:t>vị</a:t>
            </a:r>
            <a:r>
              <a:rPr lang="en-US" dirty="0" smtClean="0"/>
              <a:t>) </a:t>
            </a:r>
            <a:r>
              <a:rPr lang="en-US" dirty="0"/>
              <a:t>→ TM </a:t>
            </a:r>
            <a:r>
              <a:rPr lang="en-US" dirty="0" err="1" smtClean="0"/>
              <a:t>tỳ</a:t>
            </a:r>
            <a:r>
              <a:rPr lang="en-US" dirty="0" smtClean="0"/>
              <a:t> (</a:t>
            </a:r>
            <a:r>
              <a:rPr lang="en-US" dirty="0" err="1" smtClean="0"/>
              <a:t>từ</a:t>
            </a:r>
            <a:r>
              <a:rPr lang="en-US" dirty="0" smtClean="0"/>
              <a:t> </a:t>
            </a:r>
            <a:r>
              <a:rPr lang="en-US" dirty="0" err="1" smtClean="0"/>
              <a:t>lách</a:t>
            </a:r>
            <a:r>
              <a:rPr lang="en-US" dirty="0" smtClean="0"/>
              <a:t>) </a:t>
            </a:r>
            <a:r>
              <a:rPr lang="en-US" dirty="0"/>
              <a:t>→ TM </a:t>
            </a:r>
            <a:r>
              <a:rPr lang="en-US" dirty="0" err="1"/>
              <a:t>cửa</a:t>
            </a:r>
            <a:r>
              <a:rPr lang="en-US" dirty="0"/>
              <a:t> → </a:t>
            </a:r>
            <a:r>
              <a:rPr lang="en-US" dirty="0" err="1"/>
              <a:t>Gan</a:t>
            </a:r>
            <a:r>
              <a:rPr lang="en-US" dirty="0"/>
              <a:t> → TM </a:t>
            </a:r>
            <a:r>
              <a:rPr lang="en-US" dirty="0" err="1"/>
              <a:t>gan</a:t>
            </a:r>
            <a:r>
              <a:rPr lang="en-US" dirty="0"/>
              <a:t> →TM </a:t>
            </a:r>
            <a:r>
              <a:rPr lang="en-US" dirty="0" err="1" smtClean="0"/>
              <a:t>chủ</a:t>
            </a:r>
            <a:r>
              <a:rPr lang="en-US" dirty="0" smtClean="0"/>
              <a:t> </a:t>
            </a:r>
            <a:r>
              <a:rPr lang="en-US" dirty="0" err="1"/>
              <a:t>dưới</a:t>
            </a:r>
            <a:r>
              <a:rPr lang="en-US" dirty="0"/>
              <a:t> → Tim (</a:t>
            </a:r>
            <a:r>
              <a:rPr lang="en-US" dirty="0" err="1"/>
              <a:t>Nhĩ</a:t>
            </a:r>
            <a:r>
              <a:rPr lang="en-US" dirty="0"/>
              <a:t> </a:t>
            </a:r>
            <a:r>
              <a:rPr lang="en-US" dirty="0" err="1" smtClean="0"/>
              <a:t>Phải</a:t>
            </a:r>
            <a:r>
              <a:rPr lang="en-US" dirty="0" smtClean="0"/>
              <a:t>).</a:t>
            </a:r>
            <a:br>
              <a:rPr lang="en-US" dirty="0" smtClean="0"/>
            </a:br>
            <a:r>
              <a:rPr lang="en-US" dirty="0" smtClean="0"/>
              <a:t>=&gt; </a:t>
            </a:r>
            <a:r>
              <a:rPr lang="en-US" dirty="0" err="1" smtClean="0"/>
              <a:t>Máu</a:t>
            </a:r>
            <a:r>
              <a:rPr lang="en-US" dirty="0" smtClean="0"/>
              <a:t> </a:t>
            </a:r>
            <a:r>
              <a:rPr lang="en-US" dirty="0" err="1" smtClean="0"/>
              <a:t>từ</a:t>
            </a:r>
            <a:r>
              <a:rPr lang="en-US" dirty="0" smtClean="0"/>
              <a:t> </a:t>
            </a:r>
            <a:r>
              <a:rPr lang="en-US" dirty="0" err="1" smtClean="0"/>
              <a:t>Thực</a:t>
            </a:r>
            <a:r>
              <a:rPr lang="en-US" dirty="0" smtClean="0"/>
              <a:t> </a:t>
            </a:r>
            <a:r>
              <a:rPr lang="en-US" dirty="0" err="1" smtClean="0"/>
              <a:t>Quản</a:t>
            </a:r>
            <a:r>
              <a:rPr lang="en-US" dirty="0" smtClean="0"/>
              <a:t> </a:t>
            </a:r>
            <a:r>
              <a:rPr lang="en-US" dirty="0" err="1" smtClean="0"/>
              <a:t>về</a:t>
            </a:r>
            <a:r>
              <a:rPr lang="en-US" dirty="0" smtClean="0"/>
              <a:t> </a:t>
            </a:r>
            <a:r>
              <a:rPr lang="en-US" dirty="0" err="1" smtClean="0"/>
              <a:t>tim</a:t>
            </a:r>
            <a:r>
              <a:rPr lang="en-US" dirty="0" smtClean="0"/>
              <a:t> </a:t>
            </a:r>
            <a:r>
              <a:rPr lang="en-US" dirty="0" err="1" smtClean="0"/>
              <a:t>phải</a:t>
            </a:r>
            <a:r>
              <a:rPr lang="en-US" dirty="0" smtClean="0"/>
              <a:t> qua </a:t>
            </a:r>
            <a:r>
              <a:rPr lang="en-US" dirty="0" err="1" smtClean="0"/>
              <a:t>Gan</a:t>
            </a:r>
            <a:endParaRPr lang="en-US" dirty="0"/>
          </a:p>
          <a:p>
            <a:r>
              <a:rPr lang="en-US" dirty="0" smtClean="0"/>
              <a:t>1/3 </a:t>
            </a:r>
            <a:r>
              <a:rPr lang="en-US" dirty="0" err="1" smtClean="0"/>
              <a:t>trên</a:t>
            </a:r>
            <a:r>
              <a:rPr lang="en-US" dirty="0" smtClean="0"/>
              <a:t> </a:t>
            </a:r>
            <a:r>
              <a:rPr lang="en-US" dirty="0" err="1" smtClean="0"/>
              <a:t>thực</a:t>
            </a:r>
            <a:r>
              <a:rPr lang="en-US" dirty="0" smtClean="0"/>
              <a:t> </a:t>
            </a:r>
            <a:r>
              <a:rPr lang="en-US" dirty="0" err="1" smtClean="0"/>
              <a:t>quản</a:t>
            </a:r>
            <a:r>
              <a:rPr lang="en-US" dirty="0" smtClean="0"/>
              <a:t> </a:t>
            </a:r>
            <a:r>
              <a:rPr lang="en-US" dirty="0" err="1" smtClean="0"/>
              <a:t>là</a:t>
            </a:r>
            <a:r>
              <a:rPr lang="en-US" dirty="0" smtClean="0"/>
              <a:t> </a:t>
            </a:r>
            <a:r>
              <a:rPr lang="en-US" dirty="0" err="1" smtClean="0"/>
              <a:t>cơ</a:t>
            </a:r>
            <a:r>
              <a:rPr lang="en-US" dirty="0" smtClean="0"/>
              <a:t> </a:t>
            </a:r>
            <a:r>
              <a:rPr lang="en-US" dirty="0" err="1" smtClean="0"/>
              <a:t>vân</a:t>
            </a:r>
            <a:r>
              <a:rPr lang="en-US" dirty="0"/>
              <a:t> </a:t>
            </a:r>
            <a:r>
              <a:rPr lang="en-US" dirty="0" smtClean="0"/>
              <a:t>(</a:t>
            </a:r>
            <a:r>
              <a:rPr lang="en-US" dirty="0" err="1" smtClean="0"/>
              <a:t>để</a:t>
            </a:r>
            <a:r>
              <a:rPr lang="en-US" dirty="0" smtClean="0"/>
              <a:t> </a:t>
            </a:r>
            <a:r>
              <a:rPr lang="en-US" dirty="0" err="1" smtClean="0"/>
              <a:t>nuốt</a:t>
            </a:r>
            <a:r>
              <a:rPr lang="en-US" dirty="0" smtClean="0"/>
              <a:t>), 2/3 </a:t>
            </a:r>
            <a:r>
              <a:rPr lang="en-US" dirty="0" err="1" smtClean="0"/>
              <a:t>còn</a:t>
            </a:r>
            <a:r>
              <a:rPr lang="en-US" dirty="0" smtClean="0"/>
              <a:t> </a:t>
            </a:r>
            <a:r>
              <a:rPr lang="en-US" dirty="0" err="1" smtClean="0"/>
              <a:t>lại</a:t>
            </a:r>
            <a:r>
              <a:rPr lang="en-US" dirty="0" smtClean="0"/>
              <a:t> </a:t>
            </a:r>
            <a:r>
              <a:rPr lang="en-US" dirty="0" err="1" smtClean="0"/>
              <a:t>là</a:t>
            </a:r>
            <a:r>
              <a:rPr lang="en-US" dirty="0" smtClean="0"/>
              <a:t> </a:t>
            </a:r>
            <a:r>
              <a:rPr lang="en-US" dirty="0" err="1" smtClean="0"/>
              <a:t>cơ</a:t>
            </a:r>
            <a:r>
              <a:rPr lang="en-US" dirty="0" smtClean="0"/>
              <a:t> </a:t>
            </a:r>
            <a:r>
              <a:rPr lang="en-US" dirty="0" err="1" smtClean="0"/>
              <a:t>trơn</a:t>
            </a:r>
            <a:r>
              <a:rPr lang="en-US" dirty="0" smtClean="0"/>
              <a:t> (</a:t>
            </a:r>
            <a:r>
              <a:rPr lang="en-US" dirty="0" err="1" smtClean="0"/>
              <a:t>trương</a:t>
            </a:r>
            <a:r>
              <a:rPr lang="en-US" dirty="0" smtClean="0"/>
              <a:t> </a:t>
            </a:r>
            <a:r>
              <a:rPr lang="en-US" dirty="0" err="1" smtClean="0"/>
              <a:t>lực</a:t>
            </a:r>
            <a:r>
              <a:rPr lang="en-US" dirty="0" smtClean="0"/>
              <a:t> </a:t>
            </a:r>
            <a:r>
              <a:rPr lang="en-US" dirty="0" err="1" smtClean="0"/>
              <a:t>cơ</a:t>
            </a:r>
            <a:r>
              <a:rPr lang="en-US" dirty="0" smtClean="0"/>
              <a:t> </a:t>
            </a:r>
            <a:r>
              <a:rPr lang="en-US" dirty="0" err="1" smtClean="0"/>
              <a:t>sẽ</a:t>
            </a:r>
            <a:r>
              <a:rPr lang="en-US" dirty="0" smtClean="0"/>
              <a:t> </a:t>
            </a:r>
            <a:r>
              <a:rPr lang="en-US" dirty="0" err="1" smtClean="0"/>
              <a:t>tự</a:t>
            </a:r>
            <a:r>
              <a:rPr lang="en-US" dirty="0" smtClean="0"/>
              <a:t> push TĂ </a:t>
            </a:r>
            <a:r>
              <a:rPr lang="en-US" dirty="0" err="1" smtClean="0"/>
              <a:t>xuống</a:t>
            </a:r>
            <a:r>
              <a:rPr lang="en-US" dirty="0" smtClean="0"/>
              <a:t>).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4B2288-79A2-4C25-BF45-C3D3FB082BD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48905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Q: </a:t>
            </a:r>
            <a:r>
              <a:rPr lang="en-US" dirty="0" err="1" smtClean="0"/>
              <a:t>Xơ</a:t>
            </a:r>
            <a:r>
              <a:rPr lang="en-US" dirty="0" smtClean="0"/>
              <a:t> </a:t>
            </a:r>
            <a:r>
              <a:rPr lang="en-US" dirty="0" err="1" smtClean="0"/>
              <a:t>gan</a:t>
            </a:r>
            <a:r>
              <a:rPr lang="en-US" dirty="0" smtClean="0"/>
              <a:t> GĐ </a:t>
            </a:r>
            <a:r>
              <a:rPr lang="en-US" dirty="0" err="1" smtClean="0"/>
              <a:t>cuối</a:t>
            </a:r>
            <a:r>
              <a:rPr lang="en-US" dirty="0" smtClean="0"/>
              <a:t> (</a:t>
            </a:r>
            <a:r>
              <a:rPr lang="en-US" dirty="0" err="1" smtClean="0"/>
              <a:t>mất</a:t>
            </a:r>
            <a:r>
              <a:rPr lang="en-US" dirty="0" smtClean="0"/>
              <a:t> </a:t>
            </a:r>
            <a:r>
              <a:rPr lang="en-US" dirty="0" err="1" smtClean="0"/>
              <a:t>bù</a:t>
            </a:r>
            <a:r>
              <a:rPr lang="en-US" dirty="0" smtClean="0"/>
              <a:t>), BN </a:t>
            </a:r>
            <a:r>
              <a:rPr lang="en-US" dirty="0" err="1" smtClean="0"/>
              <a:t>bị</a:t>
            </a:r>
            <a:r>
              <a:rPr lang="en-US" dirty="0" smtClean="0"/>
              <a:t> </a:t>
            </a:r>
            <a:r>
              <a:rPr lang="en-US" dirty="0" err="1" smtClean="0"/>
              <a:t>tăng</a:t>
            </a:r>
            <a:r>
              <a:rPr lang="en-US" dirty="0" smtClean="0"/>
              <a:t> </a:t>
            </a:r>
            <a:r>
              <a:rPr lang="en-US" dirty="0" err="1" smtClean="0"/>
              <a:t>áp</a:t>
            </a:r>
            <a:r>
              <a:rPr lang="en-US" dirty="0" smtClean="0"/>
              <a:t> </a:t>
            </a:r>
            <a:r>
              <a:rPr lang="en-US" dirty="0" err="1" smtClean="0"/>
              <a:t>lực</a:t>
            </a:r>
            <a:r>
              <a:rPr lang="en-US" dirty="0" smtClean="0"/>
              <a:t> (P) TM </a:t>
            </a:r>
            <a:r>
              <a:rPr lang="en-US" dirty="0" err="1" smtClean="0"/>
              <a:t>cửa</a:t>
            </a:r>
            <a:r>
              <a:rPr lang="en-US" dirty="0" smtClean="0"/>
              <a:t>, </a:t>
            </a:r>
            <a:r>
              <a:rPr lang="en-US" dirty="0" err="1" smtClean="0"/>
              <a:t>nhưng</a:t>
            </a:r>
            <a:r>
              <a:rPr lang="en-US" dirty="0" smtClean="0"/>
              <a:t> </a:t>
            </a:r>
            <a:r>
              <a:rPr lang="en-US" dirty="0" err="1" smtClean="0"/>
              <a:t>tại</a:t>
            </a:r>
            <a:r>
              <a:rPr lang="en-US" dirty="0" smtClean="0"/>
              <a:t> </a:t>
            </a:r>
            <a:r>
              <a:rPr lang="en-US" dirty="0" err="1" smtClean="0"/>
              <a:t>sao</a:t>
            </a:r>
            <a:r>
              <a:rPr lang="en-US" dirty="0" smtClean="0"/>
              <a:t> </a:t>
            </a:r>
            <a:r>
              <a:rPr lang="en-US" dirty="0" err="1" smtClean="0"/>
              <a:t>lại</a:t>
            </a:r>
            <a:r>
              <a:rPr lang="en-US" dirty="0" smtClean="0"/>
              <a:t> </a:t>
            </a:r>
            <a:r>
              <a:rPr lang="en-US" dirty="0" err="1" smtClean="0"/>
              <a:t>nôn</a:t>
            </a:r>
            <a:r>
              <a:rPr lang="en-US" dirty="0" smtClean="0"/>
              <a:t> </a:t>
            </a:r>
            <a:r>
              <a:rPr lang="en-US" dirty="0" err="1" smtClean="0"/>
              <a:t>ra</a:t>
            </a:r>
            <a:r>
              <a:rPr lang="en-US" dirty="0" smtClean="0"/>
              <a:t> </a:t>
            </a:r>
            <a:r>
              <a:rPr lang="en-US" dirty="0" err="1" smtClean="0"/>
              <a:t>máu</a:t>
            </a:r>
            <a:r>
              <a:rPr lang="en-US" dirty="0" smtClean="0"/>
              <a:t>?</a:t>
            </a:r>
          </a:p>
          <a:p>
            <a:r>
              <a:rPr lang="en-US" dirty="0" smtClean="0"/>
              <a:t>A: P</a:t>
            </a:r>
            <a:r>
              <a:rPr lang="en-US" baseline="-25000" dirty="0" smtClean="0"/>
              <a:t>TM</a:t>
            </a:r>
            <a:r>
              <a:rPr lang="en-US" dirty="0" smtClean="0"/>
              <a:t> </a:t>
            </a:r>
            <a:r>
              <a:rPr lang="en-US" baseline="-25000" dirty="0" err="1" smtClean="0"/>
              <a:t>Cửa</a:t>
            </a:r>
            <a:r>
              <a:rPr lang="en-US" dirty="0" smtClean="0"/>
              <a:t> </a:t>
            </a:r>
            <a:r>
              <a:rPr lang="en-US" dirty="0" err="1" smtClean="0"/>
              <a:t>lúc</a:t>
            </a:r>
            <a:r>
              <a:rPr lang="en-US" dirty="0" smtClean="0"/>
              <a:t> </a:t>
            </a:r>
            <a:r>
              <a:rPr lang="en-US" dirty="0" err="1" smtClean="0"/>
              <a:t>này</a:t>
            </a:r>
            <a:r>
              <a:rPr lang="en-US" dirty="0" smtClean="0"/>
              <a:t> </a:t>
            </a:r>
            <a:r>
              <a:rPr lang="en-US" dirty="0" err="1" smtClean="0"/>
              <a:t>cao</a:t>
            </a:r>
            <a:r>
              <a:rPr lang="en-US" dirty="0" smtClean="0"/>
              <a:t> </a:t>
            </a:r>
            <a:r>
              <a:rPr lang="en-US" dirty="0" err="1" smtClean="0"/>
              <a:t>hơn</a:t>
            </a:r>
            <a:r>
              <a:rPr lang="en-US" dirty="0" smtClean="0"/>
              <a:t> P</a:t>
            </a:r>
            <a:r>
              <a:rPr lang="en-US" baseline="-25000" dirty="0" smtClean="0"/>
              <a:t>TM</a:t>
            </a:r>
            <a:r>
              <a:rPr lang="en-US" dirty="0" smtClean="0"/>
              <a:t> </a:t>
            </a:r>
            <a:r>
              <a:rPr lang="en-US" baseline="-25000" dirty="0" err="1" smtClean="0"/>
              <a:t>Tỳ</a:t>
            </a:r>
            <a:r>
              <a:rPr lang="en-US" dirty="0" smtClean="0"/>
              <a:t> + P </a:t>
            </a:r>
            <a:r>
              <a:rPr lang="en-US" baseline="-25000" dirty="0" smtClean="0"/>
              <a:t>TM</a:t>
            </a:r>
            <a:r>
              <a:rPr lang="en-US" dirty="0" smtClean="0"/>
              <a:t> </a:t>
            </a:r>
            <a:r>
              <a:rPr lang="en-US" baseline="-25000" dirty="0" err="1" smtClean="0"/>
              <a:t>Thực</a:t>
            </a:r>
            <a:r>
              <a:rPr lang="en-US" dirty="0"/>
              <a:t> </a:t>
            </a:r>
            <a:r>
              <a:rPr lang="en-US" baseline="-25000" dirty="0" err="1" smtClean="0"/>
              <a:t>Quản</a:t>
            </a:r>
            <a:r>
              <a:rPr lang="en-US" dirty="0" smtClean="0"/>
              <a:t> =&gt; </a:t>
            </a:r>
            <a:r>
              <a:rPr lang="en-US" dirty="0" err="1" smtClean="0"/>
              <a:t>Máu</a:t>
            </a:r>
            <a:r>
              <a:rPr lang="en-US" dirty="0" smtClean="0"/>
              <a:t> </a:t>
            </a:r>
            <a:r>
              <a:rPr lang="en-US" dirty="0" err="1" smtClean="0"/>
              <a:t>từ</a:t>
            </a:r>
            <a:r>
              <a:rPr lang="en-US" dirty="0" smtClean="0"/>
              <a:t> TM </a:t>
            </a:r>
            <a:r>
              <a:rPr lang="en-US" dirty="0" err="1" smtClean="0"/>
              <a:t>thực</a:t>
            </a:r>
            <a:r>
              <a:rPr lang="en-US" dirty="0" smtClean="0"/>
              <a:t> </a:t>
            </a:r>
            <a:r>
              <a:rPr lang="en-US" dirty="0" err="1" smtClean="0"/>
              <a:t>quản</a:t>
            </a:r>
            <a:r>
              <a:rPr lang="en-US" dirty="0" smtClean="0"/>
              <a:t> </a:t>
            </a:r>
            <a:r>
              <a:rPr lang="en-US" dirty="0" err="1" smtClean="0"/>
              <a:t>bị</a:t>
            </a:r>
            <a:r>
              <a:rPr lang="en-US" dirty="0" smtClean="0"/>
              <a:t> ứ </a:t>
            </a:r>
            <a:r>
              <a:rPr lang="en-US" dirty="0" err="1" smtClean="0"/>
              <a:t>lại</a:t>
            </a:r>
            <a:r>
              <a:rPr lang="en-US" dirty="0" smtClean="0"/>
              <a:t>, </a:t>
            </a:r>
            <a:r>
              <a:rPr lang="en-US" dirty="0" err="1" smtClean="0"/>
              <a:t>ko</a:t>
            </a:r>
            <a:r>
              <a:rPr lang="en-US" dirty="0" smtClean="0"/>
              <a:t> </a:t>
            </a:r>
            <a:r>
              <a:rPr lang="en-US" dirty="0" err="1" smtClean="0"/>
              <a:t>thể</a:t>
            </a:r>
            <a:r>
              <a:rPr lang="en-US" dirty="0" smtClean="0"/>
              <a:t> </a:t>
            </a:r>
            <a:r>
              <a:rPr lang="en-US" dirty="0" err="1" smtClean="0"/>
              <a:t>chảy</a:t>
            </a:r>
            <a:r>
              <a:rPr lang="en-US" dirty="0" smtClean="0"/>
              <a:t> </a:t>
            </a:r>
            <a:r>
              <a:rPr lang="en-US" dirty="0" err="1" smtClean="0"/>
              <a:t>tiếp</a:t>
            </a:r>
            <a:r>
              <a:rPr lang="en-US" dirty="0" smtClean="0"/>
              <a:t> </a:t>
            </a:r>
            <a:r>
              <a:rPr lang="en-US" dirty="0" err="1" smtClean="0"/>
              <a:t>vào</a:t>
            </a:r>
            <a:r>
              <a:rPr lang="en-US" dirty="0" smtClean="0"/>
              <a:t> </a:t>
            </a:r>
            <a:r>
              <a:rPr lang="en-US" dirty="0" err="1" smtClean="0"/>
              <a:t>gan</a:t>
            </a:r>
            <a:r>
              <a:rPr lang="en-US" dirty="0" smtClean="0"/>
              <a:t>, </a:t>
            </a:r>
            <a:r>
              <a:rPr lang="en-US" dirty="0" err="1" smtClean="0"/>
              <a:t>mà</a:t>
            </a:r>
            <a:r>
              <a:rPr lang="en-US" dirty="0" smtClean="0"/>
              <a:t> </a:t>
            </a:r>
            <a:r>
              <a:rPr lang="en-US" dirty="0" err="1" smtClean="0"/>
              <a:t>trong</a:t>
            </a:r>
            <a:r>
              <a:rPr lang="en-US" dirty="0" smtClean="0"/>
              <a:t> </a:t>
            </a:r>
            <a:r>
              <a:rPr lang="en-US" dirty="0" err="1" smtClean="0"/>
              <a:t>khi</a:t>
            </a:r>
            <a:r>
              <a:rPr lang="en-US" dirty="0" smtClean="0"/>
              <a:t> </a:t>
            </a:r>
            <a:r>
              <a:rPr lang="en-US" dirty="0" err="1" smtClean="0"/>
              <a:t>đó</a:t>
            </a:r>
            <a:r>
              <a:rPr lang="en-US" dirty="0" smtClean="0"/>
              <a:t> </a:t>
            </a:r>
            <a:r>
              <a:rPr lang="en-US" dirty="0" err="1" smtClean="0"/>
              <a:t>thực</a:t>
            </a:r>
            <a:r>
              <a:rPr lang="en-US" dirty="0" smtClean="0"/>
              <a:t> </a:t>
            </a:r>
            <a:r>
              <a:rPr lang="en-US" dirty="0" err="1" smtClean="0"/>
              <a:t>quản</a:t>
            </a:r>
            <a:r>
              <a:rPr lang="en-US" dirty="0" smtClean="0"/>
              <a:t> </a:t>
            </a:r>
            <a:r>
              <a:rPr lang="en-US" dirty="0" err="1" smtClean="0"/>
              <a:t>cũng</a:t>
            </a:r>
            <a:r>
              <a:rPr lang="en-US" dirty="0" smtClean="0"/>
              <a:t> </a:t>
            </a:r>
            <a:r>
              <a:rPr lang="en-US" dirty="0" err="1" smtClean="0"/>
              <a:t>đang</a:t>
            </a:r>
            <a:r>
              <a:rPr lang="en-US" dirty="0" smtClean="0"/>
              <a:t> </a:t>
            </a:r>
            <a:r>
              <a:rPr lang="en-US" dirty="0" err="1" smtClean="0"/>
              <a:t>được</a:t>
            </a:r>
            <a:r>
              <a:rPr lang="en-US" dirty="0" smtClean="0"/>
              <a:t> c/c </a:t>
            </a:r>
            <a:r>
              <a:rPr lang="en-US" dirty="0" err="1" smtClean="0"/>
              <a:t>máu</a:t>
            </a:r>
            <a:r>
              <a:rPr lang="en-US" dirty="0" smtClean="0"/>
              <a:t> </a:t>
            </a:r>
            <a:r>
              <a:rPr lang="en-US" dirty="0" err="1" smtClean="0"/>
              <a:t>bởi</a:t>
            </a:r>
            <a:r>
              <a:rPr lang="en-US" dirty="0" smtClean="0"/>
              <a:t> ĐM </a:t>
            </a:r>
            <a:r>
              <a:rPr lang="en-US" dirty="0" err="1" smtClean="0"/>
              <a:t>thực</a:t>
            </a:r>
            <a:r>
              <a:rPr lang="en-US" dirty="0" smtClean="0"/>
              <a:t> </a:t>
            </a:r>
            <a:r>
              <a:rPr lang="en-US" dirty="0" err="1" smtClean="0"/>
              <a:t>quản</a:t>
            </a:r>
            <a:r>
              <a:rPr lang="en-US" dirty="0" smtClean="0"/>
              <a:t> =&gt; </a:t>
            </a:r>
            <a:r>
              <a:rPr lang="en-US" dirty="0" err="1" smtClean="0"/>
              <a:t>Máu</a:t>
            </a:r>
            <a:r>
              <a:rPr lang="en-US" dirty="0" smtClean="0"/>
              <a:t> </a:t>
            </a:r>
            <a:r>
              <a:rPr lang="en-US" dirty="0" err="1" smtClean="0"/>
              <a:t>sau</a:t>
            </a:r>
            <a:r>
              <a:rPr lang="en-US" dirty="0" smtClean="0"/>
              <a:t> </a:t>
            </a:r>
            <a:r>
              <a:rPr lang="en-US" dirty="0" err="1" smtClean="0"/>
              <a:t>khi</a:t>
            </a:r>
            <a:r>
              <a:rPr lang="en-US" dirty="0" smtClean="0"/>
              <a:t> </a:t>
            </a:r>
            <a:r>
              <a:rPr lang="en-US" dirty="0" err="1" smtClean="0"/>
              <a:t>về</a:t>
            </a:r>
            <a:r>
              <a:rPr lang="en-US" dirty="0" smtClean="0"/>
              <a:t> </a:t>
            </a:r>
            <a:r>
              <a:rPr lang="en-US" dirty="0" err="1" smtClean="0"/>
              <a:t>thực</a:t>
            </a:r>
            <a:r>
              <a:rPr lang="en-US" dirty="0" smtClean="0"/>
              <a:t> </a:t>
            </a:r>
            <a:r>
              <a:rPr lang="en-US" dirty="0" err="1" smtClean="0"/>
              <a:t>quản</a:t>
            </a:r>
            <a:r>
              <a:rPr lang="en-US" dirty="0" smtClean="0"/>
              <a:t> </a:t>
            </a:r>
            <a:r>
              <a:rPr lang="en-US" dirty="0" err="1" smtClean="0"/>
              <a:t>ko</a:t>
            </a:r>
            <a:r>
              <a:rPr lang="en-US" dirty="0" smtClean="0"/>
              <a:t> </a:t>
            </a:r>
            <a:r>
              <a:rPr lang="en-US" dirty="0" err="1" smtClean="0"/>
              <a:t>thể</a:t>
            </a:r>
            <a:r>
              <a:rPr lang="en-US" dirty="0" smtClean="0"/>
              <a:t> </a:t>
            </a:r>
            <a:r>
              <a:rPr lang="en-US" dirty="0" err="1" smtClean="0"/>
              <a:t>đi</a:t>
            </a:r>
            <a:r>
              <a:rPr lang="en-US" dirty="0" smtClean="0"/>
              <a:t> </a:t>
            </a:r>
            <a:r>
              <a:rPr lang="en-US" dirty="0" err="1" smtClean="0"/>
              <a:t>tiếp</a:t>
            </a:r>
            <a:r>
              <a:rPr lang="en-US" dirty="0" smtClean="0"/>
              <a:t> </a:t>
            </a:r>
            <a:r>
              <a:rPr lang="en-US" dirty="0" err="1" smtClean="0"/>
              <a:t>được</a:t>
            </a:r>
            <a:r>
              <a:rPr lang="en-US" dirty="0" smtClean="0"/>
              <a:t>, </a:t>
            </a:r>
            <a:r>
              <a:rPr lang="en-US" dirty="0" err="1" smtClean="0"/>
              <a:t>đọng</a:t>
            </a:r>
            <a:r>
              <a:rPr lang="en-US" dirty="0" smtClean="0"/>
              <a:t> </a:t>
            </a:r>
            <a:r>
              <a:rPr lang="en-US" dirty="0" err="1" smtClean="0"/>
              <a:t>lại</a:t>
            </a:r>
            <a:r>
              <a:rPr lang="en-US" dirty="0" smtClean="0"/>
              <a:t> </a:t>
            </a:r>
            <a:r>
              <a:rPr lang="en-US" dirty="0" err="1" smtClean="0"/>
              <a:t>tại</a:t>
            </a:r>
            <a:r>
              <a:rPr lang="en-US" dirty="0" smtClean="0"/>
              <a:t> TM </a:t>
            </a:r>
            <a:r>
              <a:rPr lang="en-US" dirty="0" err="1" smtClean="0"/>
              <a:t>thực</a:t>
            </a:r>
            <a:r>
              <a:rPr lang="en-US" dirty="0" smtClean="0"/>
              <a:t> </a:t>
            </a:r>
            <a:r>
              <a:rPr lang="en-US" dirty="0" err="1" smtClean="0"/>
              <a:t>quản</a:t>
            </a:r>
            <a:r>
              <a:rPr lang="en-US" dirty="0" smtClean="0"/>
              <a:t> =&gt; </a:t>
            </a:r>
            <a:r>
              <a:rPr lang="en-US" dirty="0" err="1" smtClean="0"/>
              <a:t>lâu</a:t>
            </a:r>
            <a:r>
              <a:rPr lang="en-US" dirty="0" smtClean="0"/>
              <a:t> </a:t>
            </a:r>
            <a:r>
              <a:rPr lang="en-US" dirty="0" err="1" smtClean="0"/>
              <a:t>dần</a:t>
            </a:r>
            <a:r>
              <a:rPr lang="en-US" dirty="0" smtClean="0"/>
              <a:t> </a:t>
            </a:r>
            <a:r>
              <a:rPr lang="en-US" dirty="0" err="1" smtClean="0"/>
              <a:t>thành</a:t>
            </a:r>
            <a:r>
              <a:rPr lang="en-US" dirty="0" smtClean="0"/>
              <a:t> </a:t>
            </a:r>
            <a:r>
              <a:rPr lang="en-US" dirty="0" err="1" smtClean="0"/>
              <a:t>mạch</a:t>
            </a:r>
            <a:r>
              <a:rPr lang="en-US" dirty="0" smtClean="0"/>
              <a:t> </a:t>
            </a:r>
            <a:r>
              <a:rPr lang="en-US" dirty="0" err="1" smtClean="0"/>
              <a:t>tại</a:t>
            </a:r>
            <a:r>
              <a:rPr lang="en-US" dirty="0" smtClean="0"/>
              <a:t> </a:t>
            </a:r>
            <a:r>
              <a:rPr lang="en-US" dirty="0" err="1" smtClean="0"/>
              <a:t>thưc</a:t>
            </a:r>
            <a:r>
              <a:rPr lang="en-US" dirty="0" smtClean="0"/>
              <a:t> </a:t>
            </a:r>
            <a:r>
              <a:rPr lang="en-US" dirty="0" err="1" smtClean="0"/>
              <a:t>quản</a:t>
            </a:r>
            <a:r>
              <a:rPr lang="en-US" dirty="0" smtClean="0"/>
              <a:t> </a:t>
            </a:r>
            <a:r>
              <a:rPr lang="en-US" dirty="0" err="1" smtClean="0"/>
              <a:t>bị</a:t>
            </a:r>
            <a:r>
              <a:rPr lang="en-US" dirty="0" smtClean="0"/>
              <a:t> </a:t>
            </a:r>
            <a:r>
              <a:rPr lang="en-US" dirty="0" err="1" smtClean="0"/>
              <a:t>vỡ</a:t>
            </a:r>
            <a:r>
              <a:rPr lang="en-US" dirty="0" smtClean="0"/>
              <a:t> =&gt; </a:t>
            </a:r>
            <a:r>
              <a:rPr lang="en-US" dirty="0" err="1" smtClean="0"/>
              <a:t>xuất</a:t>
            </a:r>
            <a:r>
              <a:rPr lang="en-US" dirty="0" smtClean="0"/>
              <a:t> </a:t>
            </a:r>
            <a:r>
              <a:rPr lang="en-US" dirty="0" err="1" smtClean="0"/>
              <a:t>huyết</a:t>
            </a:r>
            <a:r>
              <a:rPr lang="en-US" dirty="0" smtClean="0"/>
              <a:t> =&gt; </a:t>
            </a:r>
            <a:r>
              <a:rPr lang="en-US" dirty="0" err="1" smtClean="0"/>
              <a:t>máu</a:t>
            </a:r>
            <a:r>
              <a:rPr lang="en-US" dirty="0" smtClean="0"/>
              <a:t> </a:t>
            </a:r>
            <a:r>
              <a:rPr lang="en-US" dirty="0" err="1" smtClean="0"/>
              <a:t>chảy</a:t>
            </a:r>
            <a:r>
              <a:rPr lang="en-US" dirty="0" smtClean="0"/>
              <a:t> </a:t>
            </a:r>
            <a:r>
              <a:rPr lang="en-US" dirty="0" err="1" smtClean="0"/>
              <a:t>xuống</a:t>
            </a:r>
            <a:r>
              <a:rPr lang="en-US" dirty="0" smtClean="0"/>
              <a:t> </a:t>
            </a:r>
            <a:r>
              <a:rPr lang="en-US" dirty="0" err="1" smtClean="0"/>
              <a:t>dạ</a:t>
            </a:r>
            <a:r>
              <a:rPr lang="en-US" dirty="0" smtClean="0"/>
              <a:t> </a:t>
            </a:r>
            <a:r>
              <a:rPr lang="en-US" dirty="0" err="1" smtClean="0"/>
              <a:t>dày</a:t>
            </a:r>
            <a:r>
              <a:rPr lang="en-US" dirty="0" smtClean="0"/>
              <a:t> =&gt; </a:t>
            </a:r>
            <a:r>
              <a:rPr lang="en-US" dirty="0" err="1" smtClean="0"/>
              <a:t>dạ</a:t>
            </a:r>
            <a:r>
              <a:rPr lang="en-US" dirty="0" smtClean="0"/>
              <a:t> </a:t>
            </a:r>
            <a:r>
              <a:rPr lang="en-US" dirty="0" err="1" smtClean="0"/>
              <a:t>dày</a:t>
            </a:r>
            <a:r>
              <a:rPr lang="en-US" dirty="0" smtClean="0"/>
              <a:t> </a:t>
            </a:r>
            <a:r>
              <a:rPr lang="en-US" dirty="0" err="1" smtClean="0"/>
              <a:t>kích</a:t>
            </a:r>
            <a:r>
              <a:rPr lang="en-US" dirty="0" smtClean="0"/>
              <a:t> </a:t>
            </a:r>
            <a:r>
              <a:rPr lang="en-US" dirty="0" err="1" smtClean="0"/>
              <a:t>thích</a:t>
            </a:r>
            <a:r>
              <a:rPr lang="en-US" dirty="0" smtClean="0"/>
              <a:t> </a:t>
            </a:r>
            <a:r>
              <a:rPr lang="en-US" dirty="0" err="1" smtClean="0"/>
              <a:t>gây</a:t>
            </a:r>
            <a:r>
              <a:rPr lang="en-US" dirty="0" smtClean="0"/>
              <a:t> </a:t>
            </a:r>
            <a:r>
              <a:rPr lang="en-US" dirty="0" err="1" smtClean="0"/>
              <a:t>nôn</a:t>
            </a:r>
            <a:r>
              <a:rPr lang="en-US" dirty="0" smtClean="0"/>
              <a:t> </a:t>
            </a:r>
            <a:r>
              <a:rPr lang="en-US" dirty="0" err="1" smtClean="0"/>
              <a:t>ra</a:t>
            </a:r>
            <a:r>
              <a:rPr lang="en-US" dirty="0" smtClean="0"/>
              <a:t> </a:t>
            </a:r>
            <a:r>
              <a:rPr lang="en-US" dirty="0" err="1" smtClean="0"/>
              <a:t>máu</a:t>
            </a:r>
            <a:r>
              <a:rPr lang="en-US" dirty="0" smtClean="0"/>
              <a:t> =&gt; </a:t>
            </a:r>
            <a:r>
              <a:rPr lang="en-US" dirty="0" err="1" smtClean="0"/>
              <a:t>Máu</a:t>
            </a:r>
            <a:r>
              <a:rPr lang="en-US" dirty="0" smtClean="0"/>
              <a:t> </a:t>
            </a:r>
            <a:r>
              <a:rPr lang="en-US" dirty="0" err="1" smtClean="0"/>
              <a:t>này</a:t>
            </a:r>
            <a:r>
              <a:rPr lang="en-US" dirty="0" smtClean="0"/>
              <a:t> </a:t>
            </a:r>
            <a:r>
              <a:rPr lang="en-US" dirty="0" err="1" smtClean="0"/>
              <a:t>ko</a:t>
            </a:r>
            <a:r>
              <a:rPr lang="en-US" dirty="0" smtClean="0"/>
              <a:t> </a:t>
            </a:r>
            <a:r>
              <a:rPr lang="en-US" dirty="0" err="1" smtClean="0"/>
              <a:t>phải</a:t>
            </a:r>
            <a:r>
              <a:rPr lang="en-US" dirty="0" smtClean="0"/>
              <a:t> </a:t>
            </a:r>
            <a:r>
              <a:rPr lang="en-US" dirty="0" err="1" smtClean="0"/>
              <a:t>từ</a:t>
            </a:r>
            <a:r>
              <a:rPr lang="en-US" dirty="0" smtClean="0"/>
              <a:t> </a:t>
            </a:r>
            <a:r>
              <a:rPr lang="en-US" dirty="0" err="1" smtClean="0"/>
              <a:t>dạ</a:t>
            </a:r>
            <a:r>
              <a:rPr lang="en-US" dirty="0" smtClean="0"/>
              <a:t> </a:t>
            </a:r>
            <a:r>
              <a:rPr lang="en-US" dirty="0" err="1" smtClean="0"/>
              <a:t>dày</a:t>
            </a:r>
            <a:r>
              <a:rPr lang="en-US" dirty="0" smtClean="0"/>
              <a:t> </a:t>
            </a:r>
            <a:r>
              <a:rPr lang="en-US" dirty="0" err="1" smtClean="0"/>
              <a:t>mà</a:t>
            </a:r>
            <a:r>
              <a:rPr lang="en-US" dirty="0" smtClean="0"/>
              <a:t> </a:t>
            </a:r>
            <a:r>
              <a:rPr lang="en-US" dirty="0" err="1" smtClean="0"/>
              <a:t>tại</a:t>
            </a:r>
            <a:r>
              <a:rPr lang="en-US" dirty="0" smtClean="0"/>
              <a:t> </a:t>
            </a:r>
            <a:r>
              <a:rPr lang="en-US" dirty="0" err="1" smtClean="0"/>
              <a:t>thực</a:t>
            </a:r>
            <a:r>
              <a:rPr lang="en-US" dirty="0" smtClean="0"/>
              <a:t> </a:t>
            </a:r>
            <a:r>
              <a:rPr lang="en-US" dirty="0" err="1" smtClean="0"/>
              <a:t>quản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4B2288-79A2-4C25-BF45-C3D3FB082BD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1160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EB97BAB-8F7C-44C9-B527-0852C5EDD137}" type="slidenum">
              <a:rPr lang="en-US"/>
              <a:t>2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5265" y="332105"/>
            <a:ext cx="8557895" cy="623443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VỠ TĨNH MẠCH TQ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4B2288-79A2-4C25-BF45-C3D3FB082BD7}" type="slidenum">
              <a:rPr lang="en-US" smtClean="0"/>
              <a:t>20</a:t>
            </a:fld>
            <a:endParaRPr lang="en-US"/>
          </a:p>
        </p:txBody>
      </p:sp>
      <p:pic>
        <p:nvPicPr>
          <p:cNvPr id="5123" name="Picture 3" descr="C:\Users\USER\Desktop\tgb1385447340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600200"/>
            <a:ext cx="5929648" cy="4718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49155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49156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</a:ln>
        </p:spPr>
        <p:txBody>
          <a:bodyPr wrap="square" numCol="1" anchorCtr="0" compatLnSpc="1"/>
          <a:lstStyle/>
          <a:p>
            <a:fld id="{9AD2EE46-01D0-4E93-87E6-700F557984C8}" type="slidenum">
              <a:rPr lang="en-US" smtClean="0"/>
              <a:t>21</a:t>
            </a:fld>
            <a:endParaRPr lang="en-US" smtClean="0"/>
          </a:p>
        </p:txBody>
      </p:sp>
      <p:pic>
        <p:nvPicPr>
          <p:cNvPr id="1832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2938" y="971550"/>
            <a:ext cx="7858125" cy="5810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</p:pic>
      <p:sp>
        <p:nvSpPr>
          <p:cNvPr id="6" name="Title 1"/>
          <p:cNvSpPr txBox="1"/>
          <p:nvPr/>
        </p:nvSpPr>
        <p:spPr bwMode="auto">
          <a:xfrm>
            <a:off x="457200" y="46038"/>
            <a:ext cx="8229600" cy="79216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>
            <a:normAutofit fontScale="90000" lnSpcReduction="10000"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en-US" sz="5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DẠ DÀY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50179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</a:ln>
        </p:spPr>
        <p:txBody>
          <a:bodyPr wrap="square" numCol="1" anchorCtr="0" compatLnSpc="1"/>
          <a:lstStyle/>
          <a:p>
            <a:fld id="{D1F3EDA0-CBBD-4F33-91EC-5BFD54BE9249}" type="slidenum">
              <a:rPr lang="en-US" smtClean="0"/>
              <a:t>22</a:t>
            </a:fld>
            <a:endParaRPr lang="en-US" smtClean="0"/>
          </a:p>
        </p:txBody>
      </p:sp>
      <p:pic>
        <p:nvPicPr>
          <p:cNvPr id="1894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9600" y="76200"/>
            <a:ext cx="7886700" cy="541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</p:pic>
      <p:sp>
        <p:nvSpPr>
          <p:cNvPr id="6" name="Content Placeholder 2"/>
          <p:cNvSpPr txBox="1"/>
          <p:nvPr/>
        </p:nvSpPr>
        <p:spPr>
          <a:xfrm>
            <a:off x="152400" y="5638800"/>
            <a:ext cx="8610600" cy="15240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74320" indent="-274320" fontAlgn="auto"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Wingdings 2" panose="05020102010507070707"/>
              <a:buChar char=""/>
              <a:defRPr/>
            </a:pP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phình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to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nhất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chữ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J, có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chứa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1,5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lít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.</a:t>
            </a:r>
          </a:p>
          <a:p>
            <a:pPr marL="274320" indent="-274320" fontAlgn="auto"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Wingdings 2" panose="05020102010507070707"/>
              <a:buChar char=""/>
              <a:defRPr/>
            </a:pP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 </a:t>
            </a:r>
            <a:r>
              <a:rPr lang="en-US" sz="24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trước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sau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 </a:t>
            </a: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 </a:t>
            </a:r>
            <a:r>
              <a:rPr lang="en-US" sz="24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bờ</a:t>
            </a: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cong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lớn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nhỏ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 </a:t>
            </a:r>
            <a:r>
              <a:rPr lang="en-US" sz="24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đầu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tâm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vị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dưới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môn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vị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74320" indent="-274320" fontAlgn="auto"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Wingdings" panose="05000000000000000000" pitchFamily="2" charset="2"/>
              <a:buNone/>
              <a:defRPr/>
            </a:pP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4" name="Picture 6" descr="Untitled-7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3124200" y="1905000"/>
            <a:ext cx="4495800" cy="4419600"/>
          </a:xfrm>
          <a:noFill/>
        </p:spPr>
      </p:pic>
      <p:sp>
        <p:nvSpPr>
          <p:cNvPr id="32775" name="Line 7"/>
          <p:cNvSpPr>
            <a:spLocks noChangeShapeType="1"/>
          </p:cNvSpPr>
          <p:nvPr/>
        </p:nvSpPr>
        <p:spPr bwMode="auto">
          <a:xfrm>
            <a:off x="5257800" y="2590800"/>
            <a:ext cx="2590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</a:ln>
        </p:spPr>
        <p:txBody>
          <a:bodyPr/>
          <a:lstStyle/>
          <a:p>
            <a:endParaRPr lang="en-US"/>
          </a:p>
        </p:txBody>
      </p:sp>
      <p:sp>
        <p:nvSpPr>
          <p:cNvPr id="32776" name="Line 8"/>
          <p:cNvSpPr>
            <a:spLocks noChangeShapeType="1"/>
          </p:cNvSpPr>
          <p:nvPr/>
        </p:nvSpPr>
        <p:spPr bwMode="auto">
          <a:xfrm>
            <a:off x="4114800" y="4191000"/>
            <a:ext cx="914400" cy="25146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</a:ln>
        </p:spPr>
        <p:txBody>
          <a:bodyPr/>
          <a:lstStyle/>
          <a:p>
            <a:endParaRPr lang="en-US"/>
          </a:p>
        </p:txBody>
      </p:sp>
      <p:sp>
        <p:nvSpPr>
          <p:cNvPr id="32777" name="Line 9"/>
          <p:cNvSpPr>
            <a:spLocks noChangeShapeType="1"/>
          </p:cNvSpPr>
          <p:nvPr/>
        </p:nvSpPr>
        <p:spPr bwMode="auto">
          <a:xfrm>
            <a:off x="3733800" y="4191000"/>
            <a:ext cx="0" cy="22098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</a:ln>
        </p:spPr>
        <p:txBody>
          <a:bodyPr/>
          <a:lstStyle/>
          <a:p>
            <a:endParaRPr lang="en-US"/>
          </a:p>
        </p:txBody>
      </p:sp>
      <p:sp>
        <p:nvSpPr>
          <p:cNvPr id="32778" name="Line 10"/>
          <p:cNvSpPr>
            <a:spLocks noChangeShapeType="1"/>
          </p:cNvSpPr>
          <p:nvPr/>
        </p:nvSpPr>
        <p:spPr bwMode="auto">
          <a:xfrm>
            <a:off x="4572000" y="4572000"/>
            <a:ext cx="2362200" cy="13716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</a:ln>
        </p:spPr>
        <p:txBody>
          <a:bodyPr/>
          <a:lstStyle/>
          <a:p>
            <a:endParaRPr lang="en-US"/>
          </a:p>
        </p:txBody>
      </p:sp>
      <p:sp>
        <p:nvSpPr>
          <p:cNvPr id="32779" name="Rectangle 11"/>
          <p:cNvSpPr>
            <a:spLocks noChangeArrowheads="1"/>
          </p:cNvSpPr>
          <p:nvPr/>
        </p:nvSpPr>
        <p:spPr bwMode="auto">
          <a:xfrm>
            <a:off x="5943600" y="2133600"/>
            <a:ext cx="1143000" cy="457200"/>
          </a:xfrm>
          <a:prstGeom prst="rect">
            <a:avLst/>
          </a:prstGeom>
          <a:solidFill>
            <a:srgbClr val="008000"/>
          </a:solidFill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2- ĐÁY VỊ</a:t>
            </a:r>
          </a:p>
        </p:txBody>
      </p:sp>
      <p:sp>
        <p:nvSpPr>
          <p:cNvPr id="32781" name="Rectangle 13"/>
          <p:cNvSpPr>
            <a:spLocks noChangeArrowheads="1"/>
          </p:cNvSpPr>
          <p:nvPr/>
        </p:nvSpPr>
        <p:spPr bwMode="auto">
          <a:xfrm>
            <a:off x="5943600" y="3657600"/>
            <a:ext cx="1295400" cy="533400"/>
          </a:xfrm>
          <a:prstGeom prst="rect">
            <a:avLst/>
          </a:prstGeom>
          <a:solidFill>
            <a:srgbClr val="00FFFF"/>
          </a:solidFill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3- THÂN VỊ</a:t>
            </a:r>
          </a:p>
        </p:txBody>
      </p:sp>
      <p:sp>
        <p:nvSpPr>
          <p:cNvPr id="32782" name="Rectangle 14"/>
          <p:cNvSpPr>
            <a:spLocks noChangeArrowheads="1"/>
          </p:cNvSpPr>
          <p:nvPr/>
        </p:nvSpPr>
        <p:spPr bwMode="auto">
          <a:xfrm>
            <a:off x="4724400" y="5486400"/>
            <a:ext cx="1524000" cy="685800"/>
          </a:xfrm>
          <a:prstGeom prst="rect">
            <a:avLst/>
          </a:prstGeom>
          <a:solidFill>
            <a:srgbClr val="800080"/>
          </a:solidFill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4- HANG MÔN</a:t>
            </a:r>
          </a:p>
          <a:p>
            <a:pPr algn="ctr"/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VỊ</a:t>
            </a:r>
          </a:p>
        </p:txBody>
      </p:sp>
      <p:sp>
        <p:nvSpPr>
          <p:cNvPr id="32783" name="Rectangle 15"/>
          <p:cNvSpPr>
            <a:spLocks noChangeArrowheads="1"/>
          </p:cNvSpPr>
          <p:nvPr/>
        </p:nvSpPr>
        <p:spPr bwMode="auto">
          <a:xfrm>
            <a:off x="3810000" y="5029200"/>
            <a:ext cx="685800" cy="914400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Ống</a:t>
            </a:r>
          </a:p>
          <a:p>
            <a:pPr algn="ctr"/>
            <a:r>
              <a:rPr lang="en-US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Môn</a:t>
            </a:r>
          </a:p>
          <a:p>
            <a:pPr algn="ctr"/>
            <a:r>
              <a:rPr lang="en-US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Vị</a:t>
            </a:r>
          </a:p>
        </p:txBody>
      </p:sp>
      <p:sp>
        <p:nvSpPr>
          <p:cNvPr id="32784" name="Line 16"/>
          <p:cNvSpPr>
            <a:spLocks noChangeShapeType="1"/>
          </p:cNvSpPr>
          <p:nvPr/>
        </p:nvSpPr>
        <p:spPr bwMode="auto">
          <a:xfrm flipH="1" flipV="1">
            <a:off x="5486400" y="1752600"/>
            <a:ext cx="0" cy="762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2785" name="Line 17"/>
          <p:cNvSpPr>
            <a:spLocks noChangeShapeType="1"/>
          </p:cNvSpPr>
          <p:nvPr/>
        </p:nvSpPr>
        <p:spPr bwMode="auto">
          <a:xfrm flipH="1" flipV="1">
            <a:off x="4495800" y="3733800"/>
            <a:ext cx="152400" cy="1066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2786" name="Arc 18"/>
          <p:cNvSpPr/>
          <p:nvPr/>
        </p:nvSpPr>
        <p:spPr bwMode="auto">
          <a:xfrm rot="11217090" flipH="1">
            <a:off x="5105400" y="2209800"/>
            <a:ext cx="609600" cy="911225"/>
          </a:xfrm>
          <a:custGeom>
            <a:avLst/>
            <a:gdLst>
              <a:gd name="T0" fmla="*/ 0 w 22743"/>
              <a:gd name="T1" fmla="*/ 2147483647 h 21600"/>
              <a:gd name="T2" fmla="*/ 2147483647 w 22743"/>
              <a:gd name="T3" fmla="*/ 2147483647 h 21600"/>
              <a:gd name="T4" fmla="*/ 2147483647 w 22743"/>
              <a:gd name="T5" fmla="*/ 2147483647 h 21600"/>
              <a:gd name="T6" fmla="*/ 0 60000 65536"/>
              <a:gd name="T7" fmla="*/ 0 60000 65536"/>
              <a:gd name="T8" fmla="*/ 0 60000 65536"/>
              <a:gd name="T9" fmla="*/ 0 w 22743"/>
              <a:gd name="T10" fmla="*/ 0 h 21600"/>
              <a:gd name="T11" fmla="*/ 22743 w 22743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2743" h="21600" fill="none" extrusionOk="0">
                <a:moveTo>
                  <a:pt x="0" y="30"/>
                </a:moveTo>
                <a:cubicBezTo>
                  <a:pt x="380" y="10"/>
                  <a:pt x="761" y="-1"/>
                  <a:pt x="1143" y="0"/>
                </a:cubicBezTo>
                <a:cubicBezTo>
                  <a:pt x="13072" y="0"/>
                  <a:pt x="22743" y="9670"/>
                  <a:pt x="22743" y="21600"/>
                </a:cubicBezTo>
              </a:path>
              <a:path w="22743" h="21600" stroke="0" extrusionOk="0">
                <a:moveTo>
                  <a:pt x="0" y="30"/>
                </a:moveTo>
                <a:cubicBezTo>
                  <a:pt x="380" y="10"/>
                  <a:pt x="761" y="-1"/>
                  <a:pt x="1143" y="0"/>
                </a:cubicBezTo>
                <a:cubicBezTo>
                  <a:pt x="13072" y="0"/>
                  <a:pt x="22743" y="9670"/>
                  <a:pt x="22743" y="21600"/>
                </a:cubicBezTo>
                <a:lnTo>
                  <a:pt x="1143" y="21600"/>
                </a:lnTo>
                <a:close/>
              </a:path>
            </a:pathLst>
          </a:custGeom>
          <a:noFill/>
          <a:ln w="38100">
            <a:solidFill>
              <a:srgbClr val="FF0000"/>
            </a:solidFill>
            <a:round/>
          </a:ln>
        </p:spPr>
        <p:txBody>
          <a:bodyPr wrap="none" anchor="ctr"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787" name="Line 19"/>
          <p:cNvSpPr>
            <a:spLocks noChangeShapeType="1"/>
          </p:cNvSpPr>
          <p:nvPr/>
        </p:nvSpPr>
        <p:spPr bwMode="auto">
          <a:xfrm flipH="1" flipV="1">
            <a:off x="4114800" y="2362200"/>
            <a:ext cx="1295400" cy="381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2788" name="Line 20"/>
          <p:cNvSpPr>
            <a:spLocks noChangeShapeType="1"/>
          </p:cNvSpPr>
          <p:nvPr/>
        </p:nvSpPr>
        <p:spPr bwMode="auto">
          <a:xfrm flipH="1">
            <a:off x="2667000" y="4724400"/>
            <a:ext cx="838200" cy="304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2789" name="Rectangle 21"/>
          <p:cNvSpPr>
            <a:spLocks noChangeArrowheads="1"/>
          </p:cNvSpPr>
          <p:nvPr/>
        </p:nvSpPr>
        <p:spPr bwMode="auto">
          <a:xfrm>
            <a:off x="1066800" y="4800600"/>
            <a:ext cx="1524000" cy="533400"/>
          </a:xfrm>
          <a:prstGeom prst="rect">
            <a:avLst/>
          </a:prstGeom>
          <a:solidFill>
            <a:srgbClr val="CC0000"/>
          </a:solidFill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5- LỖ MÔN VỊ</a:t>
            </a:r>
          </a:p>
        </p:txBody>
      </p:sp>
      <p:sp>
        <p:nvSpPr>
          <p:cNvPr id="32790" name="Rectangle 22"/>
          <p:cNvSpPr>
            <a:spLocks noChangeArrowheads="1"/>
          </p:cNvSpPr>
          <p:nvPr/>
        </p:nvSpPr>
        <p:spPr bwMode="auto">
          <a:xfrm>
            <a:off x="3124200" y="3124200"/>
            <a:ext cx="19812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KHUYẾT GÓC</a:t>
            </a:r>
          </a:p>
        </p:txBody>
      </p:sp>
      <p:sp>
        <p:nvSpPr>
          <p:cNvPr id="32791" name="Rectangle 23"/>
          <p:cNvSpPr>
            <a:spLocks noChangeArrowheads="1"/>
          </p:cNvSpPr>
          <p:nvPr/>
        </p:nvSpPr>
        <p:spPr bwMode="auto">
          <a:xfrm>
            <a:off x="4800600" y="1143000"/>
            <a:ext cx="17526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KHUYẾT TÂM VỊ</a:t>
            </a:r>
          </a:p>
        </p:txBody>
      </p:sp>
      <p:sp>
        <p:nvSpPr>
          <p:cNvPr id="32792" name="Rectangle 24"/>
          <p:cNvSpPr>
            <a:spLocks noChangeArrowheads="1"/>
          </p:cNvSpPr>
          <p:nvPr/>
        </p:nvSpPr>
        <p:spPr bwMode="auto">
          <a:xfrm>
            <a:off x="1981200" y="2057400"/>
            <a:ext cx="1981200" cy="533400"/>
          </a:xfrm>
          <a:prstGeom prst="rect">
            <a:avLst/>
          </a:prstGeom>
          <a:solidFill>
            <a:srgbClr val="FF6600"/>
          </a:solidFill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1- VÙNG TÂM VỊ</a:t>
            </a:r>
          </a:p>
        </p:txBody>
      </p:sp>
      <p:sp>
        <p:nvSpPr>
          <p:cNvPr id="32793" name="Rectangle 25"/>
          <p:cNvSpPr>
            <a:spLocks noChangeArrowheads="1"/>
          </p:cNvSpPr>
          <p:nvPr/>
        </p:nvSpPr>
        <p:spPr bwMode="auto">
          <a:xfrm>
            <a:off x="609600" y="12192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 b="1" u="sng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2- PHÂN ĐOẠN:</a:t>
            </a:r>
          </a:p>
        </p:txBody>
      </p:sp>
      <p:sp>
        <p:nvSpPr>
          <p:cNvPr id="54293" name="Rectangle 26"/>
          <p:cNvSpPr>
            <a:spLocks noGrp="1" noChangeArrowheads="1"/>
          </p:cNvSpPr>
          <p:nvPr>
            <p:ph type="title"/>
          </p:nvPr>
        </p:nvSpPr>
        <p:spPr>
          <a:xfrm>
            <a:off x="688975" y="304800"/>
            <a:ext cx="7756525" cy="1054100"/>
          </a:xfrm>
        </p:spPr>
        <p:txBody>
          <a:bodyPr/>
          <a:lstStyle/>
          <a:p>
            <a:pPr eaLnBrk="1" hangingPunct="1"/>
            <a:r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DẠ DÀY</a:t>
            </a:r>
          </a:p>
        </p:txBody>
      </p:sp>
    </p:spTree>
  </p:cSld>
  <p:clrMapOvr>
    <a:masterClrMapping/>
  </p:clrMapOvr>
  <p:transition spd="slow"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7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7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27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27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27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327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327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27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27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327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27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27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327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27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27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327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27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27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3" dur="500"/>
                                        <p:tgtEl>
                                          <p:spTgt spid="327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8" dur="500"/>
                                        <p:tgtEl>
                                          <p:spTgt spid="327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327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327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327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327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5" dur="500"/>
                                        <p:tgtEl>
                                          <p:spTgt spid="327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327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327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775" grpId="0" animBg="1"/>
      <p:bldP spid="32776" grpId="0" animBg="1"/>
      <p:bldP spid="32777" grpId="0" animBg="1"/>
      <p:bldP spid="32778" grpId="0" animBg="1"/>
      <p:bldP spid="32779" grpId="0" animBg="1"/>
      <p:bldP spid="32781" grpId="0" animBg="1"/>
      <p:bldP spid="32782" grpId="0" animBg="1"/>
      <p:bldP spid="32783" grpId="0" animBg="1"/>
      <p:bldP spid="32784" grpId="0" animBg="1"/>
      <p:bldP spid="32785" grpId="0" animBg="1"/>
      <p:bldP spid="32786" grpId="0" animBg="1"/>
      <p:bldP spid="32787" grpId="0" animBg="1"/>
      <p:bldP spid="32788" grpId="0" animBg="1"/>
      <p:bldP spid="32789" grpId="0" animBg="1"/>
      <p:bldP spid="32790" grpId="0"/>
      <p:bldP spid="32791" grpId="0"/>
      <p:bldP spid="32792" grpId="0" animBg="1"/>
      <p:bldP spid="3279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Content Placeholder 2"/>
          <p:cNvSpPr>
            <a:spLocks noGrp="1"/>
          </p:cNvSpPr>
          <p:nvPr>
            <p:ph idx="1"/>
          </p:nvPr>
        </p:nvSpPr>
        <p:spPr>
          <a:xfrm>
            <a:off x="457200" y="1165543"/>
            <a:ext cx="8229600" cy="4525962"/>
          </a:xfrm>
        </p:spPr>
        <p:txBody>
          <a:bodyPr/>
          <a:lstStyle/>
          <a:p>
            <a:pPr algn="just" eaLnBrk="1" hangingPunct="1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b="1" smtClean="0">
                <a:solidFill>
                  <a:srgbClr val="00206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b="1" smtClean="0">
                <a:solidFill>
                  <a:srgbClr val="FF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Tâm vị</a:t>
            </a:r>
            <a:r>
              <a:rPr lang="en-US" b="1" smtClean="0">
                <a:solidFill>
                  <a:srgbClr val="00206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: thông với thực quản, không có cơ thắt.</a:t>
            </a:r>
          </a:p>
          <a:p>
            <a:pPr algn="just" eaLnBrk="1" hangingPunct="1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b="1" smtClean="0">
                <a:solidFill>
                  <a:srgbClr val="00206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b="1" smtClean="0">
                <a:solidFill>
                  <a:srgbClr val="FF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Đáy vị (phình vị lớn)</a:t>
            </a:r>
            <a:r>
              <a:rPr lang="en-US" b="1" smtClean="0">
                <a:solidFill>
                  <a:srgbClr val="00206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: nằm sát dưới vòm hoành (T). Tư thế đứng: chứa không khí.</a:t>
            </a:r>
          </a:p>
          <a:p>
            <a:pPr algn="just" eaLnBrk="1" hangingPunct="1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b="1" smtClean="0">
                <a:solidFill>
                  <a:srgbClr val="00206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b="1" smtClean="0">
                <a:solidFill>
                  <a:srgbClr val="FF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Thân vị</a:t>
            </a:r>
            <a:r>
              <a:rPr lang="en-US" b="1" smtClean="0">
                <a:solidFill>
                  <a:srgbClr val="00206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: thẳng đứng, chứa các tế bào chính và viền/thành</a:t>
            </a:r>
          </a:p>
          <a:p>
            <a:pPr algn="just" eaLnBrk="1" hangingPunct="1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b="1" smtClean="0">
                <a:solidFill>
                  <a:srgbClr val="FF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Hang môn vị: </a:t>
            </a:r>
            <a:r>
              <a:rPr lang="en-US" b="1" smtClean="0">
                <a:solidFill>
                  <a:srgbClr val="00206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có các tuyến G.</a:t>
            </a:r>
            <a:endParaRPr lang="en-US" b="1" smtClean="0">
              <a:solidFill>
                <a:schemeClr val="tx1"/>
              </a:solidFill>
              <a:latin typeface="Times New Roman" panose="02020603050405020304" pitchFamily="18" charset="0"/>
              <a:ea typeface="Verdana" panose="020B0604030504040204" pitchFamily="34" charset="0"/>
              <a:cs typeface="Times New Roman" panose="02020603050405020304" pitchFamily="18" charset="0"/>
            </a:endParaRPr>
          </a:p>
          <a:p>
            <a:pPr algn="just" eaLnBrk="1" hangingPunct="1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b="1" smtClean="0">
                <a:solidFill>
                  <a:srgbClr val="FF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Môn vị</a:t>
            </a:r>
            <a:r>
              <a:rPr lang="en-US" b="1" smtClean="0">
                <a:solidFill>
                  <a:srgbClr val="00206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: có lỗ thông với tá tràng, có cơ thắt môn vị.</a:t>
            </a:r>
          </a:p>
          <a:p>
            <a:pPr algn="just" eaLnBrk="1" hangingPunct="1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b="1" smtClean="0">
                <a:solidFill>
                  <a:srgbClr val="FF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Tế bào ECL</a:t>
            </a:r>
            <a:r>
              <a:rPr lang="en-US" b="1" smtClean="0">
                <a:solidFill>
                  <a:srgbClr val="00206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: nằm rải rác dưới niêm mạc dạ dày.</a:t>
            </a:r>
          </a:p>
          <a:p>
            <a:pPr algn="just" eaLnBrk="1" hangingPunct="1">
              <a:lnSpc>
                <a:spcPct val="200000"/>
              </a:lnSpc>
              <a:buFont typeface="Wingdings" panose="05000000000000000000" pitchFamily="2" charset="2"/>
              <a:buNone/>
            </a:pPr>
            <a:endParaRPr lang="en-US" b="1" smtClean="0">
              <a:solidFill>
                <a:srgbClr val="002060"/>
              </a:solidFill>
              <a:latin typeface="Times New Roman" panose="02020603050405020304" pitchFamily="18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5299" name="Slide Number Placeholder 1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</a:ln>
        </p:spPr>
        <p:txBody>
          <a:bodyPr wrap="square" numCol="1" anchorCtr="0" compatLnSpc="1"/>
          <a:lstStyle/>
          <a:p>
            <a:fld id="{BA283199-6262-464D-B345-B3EBF278F710}" type="slidenum">
              <a:rPr lang="en-US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24</a:t>
            </a:fld>
            <a:endParaRPr lang="en-US" altLang="en-US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938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838200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b="1" smtClean="0">
                <a:solidFill>
                  <a:srgbClr val="FF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DẠ DÀY</a:t>
            </a:r>
            <a:endParaRPr lang="en-US" smtClean="0">
              <a:solidFill>
                <a:srgbClr val="FF0000"/>
              </a:solidFill>
              <a:latin typeface="Times New Roman" panose="02020603050405020304" pitchFamily="18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4B2288-79A2-4C25-BF45-C3D3FB082BD7}" type="slidenum">
              <a:rPr lang="en-US"/>
              <a:t>25</a:t>
            </a:fld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7680" y="570230"/>
            <a:ext cx="8522335" cy="5591175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Cấu tạo tuyến vị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4B2288-79A2-4C25-BF45-C3D3FB082BD7}" type="slidenum">
              <a:rPr lang="en-US"/>
              <a:t>26</a:t>
            </a:fld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34920" y="2335530"/>
            <a:ext cx="4073525" cy="41910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Notes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3646A79-0483-47F4-A52E-54465881EC99}" type="slidenum">
              <a:rPr lang="en-US" smtClean="0"/>
              <a:t>27</a:t>
            </a:fld>
            <a:endParaRPr lang="en-US"/>
          </a:p>
        </p:txBody>
      </p:sp>
      <p:sp>
        <p:nvSpPr>
          <p:cNvPr id="7" name="Content Placeholder 5"/>
          <p:cNvSpPr txBox="1">
            <a:spLocks/>
          </p:cNvSpPr>
          <p:nvPr/>
        </p:nvSpPr>
        <p:spPr bwMode="auto">
          <a:xfrm>
            <a:off x="850900" y="2400300"/>
            <a:ext cx="6997700" cy="387826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marL="365125" indent="-3651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"/>
              <a:defRPr sz="2400" kern="120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1pPr>
            <a:lvl2pPr marL="776605" indent="-3651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"/>
              <a:defRPr sz="2200" kern="120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2pPr>
            <a:lvl3pPr marL="1143000" indent="-3651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"/>
              <a:defRPr sz="2000" kern="120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3pPr>
            <a:lvl4pPr marL="1508125" indent="-3194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"/>
              <a:defRPr sz="2000" kern="120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4pPr>
            <a:lvl5pPr marL="182880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"/>
              <a:defRPr sz="1600" kern="120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5pPr>
            <a:lvl6pPr marL="2148840" indent="-274320" algn="l" defTabSz="914400" rtl="0" eaLnBrk="1" latinLnBrk="0" hangingPunct="1">
              <a:spcBef>
                <a:spcPts val="400"/>
              </a:spcBef>
              <a:buClr>
                <a:schemeClr val="accent1"/>
              </a:buClr>
              <a:buFont typeface="Wingdings" panose="05000000000000000000" pitchFamily="2" charset="2"/>
              <a:buChar char="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68880" indent="-274320" algn="l" defTabSz="914400" rtl="0" eaLnBrk="1" latinLnBrk="0" hangingPunct="1">
              <a:spcBef>
                <a:spcPts val="400"/>
              </a:spcBef>
              <a:buClr>
                <a:schemeClr val="accent1"/>
              </a:buClr>
              <a:buFont typeface="Wingdings" panose="05000000000000000000" pitchFamily="2" charset="2"/>
              <a:buChar char="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88920" indent="-274320" algn="l" defTabSz="914400" rtl="0" eaLnBrk="1" latinLnBrk="0" hangingPunct="1">
              <a:spcBef>
                <a:spcPts val="400"/>
              </a:spcBef>
              <a:buClr>
                <a:schemeClr val="accent1"/>
              </a:buClr>
              <a:buFont typeface="Wingdings" panose="05000000000000000000" pitchFamily="2" charset="2"/>
              <a:buChar char="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08960" indent="-274320" algn="l" defTabSz="914400" rtl="0" eaLnBrk="1" latinLnBrk="0" hangingPunct="1">
              <a:spcBef>
                <a:spcPts val="400"/>
              </a:spcBef>
              <a:buClr>
                <a:schemeClr val="accent1"/>
              </a:buClr>
              <a:buFont typeface="Wingdings" panose="05000000000000000000" pitchFamily="2" charset="2"/>
              <a:buChar char="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Tuyến</a:t>
            </a:r>
            <a:r>
              <a:rPr lang="en-US" dirty="0" smtClean="0"/>
              <a:t> </a:t>
            </a:r>
            <a:r>
              <a:rPr lang="en-US" dirty="0" err="1" smtClean="0"/>
              <a:t>vị</a:t>
            </a:r>
            <a:r>
              <a:rPr lang="en-US" dirty="0" smtClean="0"/>
              <a:t>: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 smtClean="0"/>
              <a:t>TB </a:t>
            </a:r>
            <a:r>
              <a:rPr lang="en-US" dirty="0" err="1" smtClean="0"/>
              <a:t>chính</a:t>
            </a:r>
            <a:r>
              <a:rPr lang="en-US" dirty="0" smtClean="0"/>
              <a:t>: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p</a:t>
            </a:r>
            <a:r>
              <a:rPr lang="en-US" dirty="0" smtClean="0"/>
              <a:t>epsinogen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l</a:t>
            </a:r>
            <a:r>
              <a:rPr lang="en-US" dirty="0" smtClean="0"/>
              <a:t>ipase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 smtClean="0"/>
              <a:t>gelatinase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 smtClean="0"/>
              <a:t>TB </a:t>
            </a:r>
            <a:r>
              <a:rPr lang="en-US" dirty="0" err="1" smtClean="0"/>
              <a:t>viền</a:t>
            </a:r>
            <a:r>
              <a:rPr lang="en-US" dirty="0" smtClean="0"/>
              <a:t> (</a:t>
            </a:r>
            <a:r>
              <a:rPr lang="en-US" dirty="0" err="1" smtClean="0"/>
              <a:t>thành</a:t>
            </a:r>
            <a:r>
              <a:rPr lang="en-US" dirty="0" smtClean="0"/>
              <a:t>):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HCL (HCL  ─ pepsinogen</a:t>
            </a:r>
            <a:r>
              <a:rPr lang="en-US" dirty="0">
                <a:sym typeface="Wingdings" panose="05000000000000000000" pitchFamily="2" charset="2"/>
              </a:rPr>
              <a:t> pepsin. </a:t>
            </a:r>
            <a:br>
              <a:rPr lang="en-US" dirty="0">
                <a:sym typeface="Wingdings" panose="05000000000000000000" pitchFamily="2" charset="2"/>
              </a:rPr>
            </a:br>
            <a:r>
              <a:rPr lang="en-US" dirty="0">
                <a:sym typeface="Wingdings" panose="05000000000000000000" pitchFamily="2" charset="2"/>
              </a:rPr>
              <a:t>Protein </a:t>
            </a:r>
            <a:r>
              <a:rPr lang="en-US" dirty="0"/>
              <a:t>─ pepsin</a:t>
            </a:r>
            <a:r>
              <a:rPr lang="en-US" dirty="0">
                <a:sym typeface="Wingdings" panose="05000000000000000000" pitchFamily="2" charset="2"/>
              </a:rPr>
              <a:t> polypeptide  acid amine).</a:t>
            </a:r>
            <a:endParaRPr lang="en-US" dirty="0"/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 smtClean="0"/>
              <a:t>TB </a:t>
            </a:r>
            <a:r>
              <a:rPr lang="en-US" dirty="0" err="1" smtClean="0"/>
              <a:t>cổ</a:t>
            </a:r>
            <a:r>
              <a:rPr lang="en-US" dirty="0" smtClean="0"/>
              <a:t> </a:t>
            </a:r>
            <a:r>
              <a:rPr lang="en-US" dirty="0" err="1" smtClean="0"/>
              <a:t>tuyến</a:t>
            </a:r>
            <a:r>
              <a:rPr lang="en-US" dirty="0" smtClean="0"/>
              <a:t>:</a:t>
            </a:r>
            <a:endParaRPr lang="en-US" dirty="0"/>
          </a:p>
          <a:p>
            <a:pPr lvl="2">
              <a:buFont typeface="Wingdings" panose="05000000000000000000" pitchFamily="2" charset="2"/>
              <a:buChar char="§"/>
            </a:pPr>
            <a:r>
              <a:rPr lang="en-US" dirty="0" err="1" smtClean="0"/>
              <a:t>Chất</a:t>
            </a:r>
            <a:r>
              <a:rPr lang="en-US" dirty="0" smtClean="0"/>
              <a:t> </a:t>
            </a:r>
            <a:r>
              <a:rPr lang="en-US" dirty="0" err="1" smtClean="0"/>
              <a:t>nhầy</a:t>
            </a:r>
            <a:r>
              <a:rPr lang="en-US" dirty="0" smtClean="0"/>
              <a:t> (protein): </a:t>
            </a:r>
            <a:r>
              <a:rPr lang="en-US" dirty="0" err="1" smtClean="0"/>
              <a:t>bảo</a:t>
            </a:r>
            <a:r>
              <a:rPr lang="en-US" dirty="0" smtClean="0"/>
              <a:t> </a:t>
            </a:r>
            <a:r>
              <a:rPr lang="en-US" dirty="0" err="1" smtClean="0"/>
              <a:t>vệ</a:t>
            </a:r>
            <a:r>
              <a:rPr lang="en-US" dirty="0" smtClean="0"/>
              <a:t> da </a:t>
            </a:r>
            <a:r>
              <a:rPr lang="en-US" dirty="0" err="1" smtClean="0"/>
              <a:t>dày</a:t>
            </a:r>
            <a:r>
              <a:rPr lang="en-US" dirty="0" smtClean="0"/>
              <a:t> from HCL.</a:t>
            </a:r>
          </a:p>
          <a:p>
            <a:pPr marL="777875" lvl="2" indent="0">
              <a:buFont typeface="Wingdings" panose="05000000000000000000" pitchFamily="2" charset="2"/>
              <a:buNone/>
            </a:pPr>
            <a:endParaRPr lang="en-US" dirty="0" smtClean="0"/>
          </a:p>
          <a:p>
            <a:pPr lvl="2"/>
            <a:endParaRPr lang="en-US" dirty="0" smtClean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27884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TB </a:t>
            </a:r>
            <a:r>
              <a:rPr lang="en-US" dirty="0" err="1" smtClean="0"/>
              <a:t>viền</a:t>
            </a:r>
            <a:r>
              <a:rPr lang="en-US" dirty="0" smtClean="0"/>
              <a:t> </a:t>
            </a:r>
            <a:r>
              <a:rPr lang="en-US" dirty="0" err="1" smtClean="0"/>
              <a:t>được</a:t>
            </a:r>
            <a:r>
              <a:rPr lang="en-US" dirty="0" smtClean="0"/>
              <a:t> </a:t>
            </a:r>
            <a:r>
              <a:rPr lang="en-US" dirty="0" err="1" smtClean="0"/>
              <a:t>điều</a:t>
            </a:r>
            <a:r>
              <a:rPr lang="en-US" dirty="0" smtClean="0"/>
              <a:t> </a:t>
            </a:r>
            <a:r>
              <a:rPr lang="en-US" dirty="0" err="1" smtClean="0"/>
              <a:t>hoà</a:t>
            </a:r>
            <a:r>
              <a:rPr lang="en-US" dirty="0" smtClean="0"/>
              <a:t> </a:t>
            </a:r>
            <a:r>
              <a:rPr lang="en-US" dirty="0" err="1" smtClean="0"/>
              <a:t>bởi</a:t>
            </a:r>
            <a:r>
              <a:rPr lang="en-US" dirty="0" smtClean="0"/>
              <a:t>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TB G (</a:t>
            </a:r>
            <a:r>
              <a:rPr lang="en-US" dirty="0" err="1" smtClean="0"/>
              <a:t>tại</a:t>
            </a:r>
            <a:r>
              <a:rPr lang="en-US" dirty="0" smtClean="0"/>
              <a:t> </a:t>
            </a:r>
            <a:r>
              <a:rPr lang="en-US" dirty="0" err="1" smtClean="0"/>
              <a:t>môn</a:t>
            </a:r>
            <a:r>
              <a:rPr lang="en-US" dirty="0" smtClean="0"/>
              <a:t> </a:t>
            </a:r>
            <a:r>
              <a:rPr lang="en-US" dirty="0" err="1" smtClean="0"/>
              <a:t>vị</a:t>
            </a:r>
            <a:r>
              <a:rPr lang="en-US" dirty="0" smtClean="0"/>
              <a:t>): </a:t>
            </a:r>
            <a:r>
              <a:rPr lang="en-US" dirty="0" err="1" smtClean="0"/>
              <a:t>tiết</a:t>
            </a:r>
            <a:r>
              <a:rPr lang="en-US" dirty="0" smtClean="0"/>
              <a:t> </a:t>
            </a:r>
            <a:r>
              <a:rPr lang="en-US" dirty="0" err="1" smtClean="0"/>
              <a:t>ra</a:t>
            </a:r>
            <a:r>
              <a:rPr lang="en-US" dirty="0" smtClean="0"/>
              <a:t> </a:t>
            </a:r>
            <a:r>
              <a:rPr lang="en-US" dirty="0" err="1" smtClean="0"/>
              <a:t>gastrine</a:t>
            </a:r>
            <a:r>
              <a:rPr lang="en-US" dirty="0" smtClean="0"/>
              <a:t>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TB ECL (at all over stomach): </a:t>
            </a:r>
            <a:r>
              <a:rPr lang="en-US" dirty="0" err="1"/>
              <a:t>tiết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smtClean="0"/>
              <a:t>histamine</a:t>
            </a:r>
            <a:br>
              <a:rPr lang="en-US" dirty="0" smtClean="0"/>
            </a:br>
            <a:r>
              <a:rPr lang="en-US" dirty="0" smtClean="0"/>
              <a:t>(</a:t>
            </a:r>
            <a:r>
              <a:rPr lang="en-US" dirty="0" err="1" smtClean="0"/>
              <a:t>gastrine</a:t>
            </a:r>
            <a:r>
              <a:rPr lang="en-US" dirty="0" smtClean="0"/>
              <a:t> + histamine </a:t>
            </a:r>
            <a:r>
              <a:rPr lang="en-US" dirty="0" err="1" smtClean="0"/>
              <a:t>giúp</a:t>
            </a:r>
            <a:r>
              <a:rPr lang="en-US" dirty="0" smtClean="0"/>
              <a:t> TB </a:t>
            </a:r>
            <a:r>
              <a:rPr lang="en-US" dirty="0" err="1" smtClean="0"/>
              <a:t>viền</a:t>
            </a:r>
            <a:r>
              <a:rPr lang="en-US" dirty="0" smtClean="0"/>
              <a:t> release </a:t>
            </a:r>
            <a:r>
              <a:rPr lang="en-US" dirty="0" err="1" smtClean="0"/>
              <a:t>HCl</a:t>
            </a:r>
            <a:r>
              <a:rPr lang="en-US" dirty="0" smtClean="0"/>
              <a:t>).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TB D: </a:t>
            </a:r>
            <a:r>
              <a:rPr lang="en-US" dirty="0" smtClean="0"/>
              <a:t>somatostatin </a:t>
            </a:r>
            <a:r>
              <a:rPr lang="en-US" dirty="0"/>
              <a:t>(</a:t>
            </a:r>
            <a:r>
              <a:rPr lang="en-US" dirty="0" err="1"/>
              <a:t>Khi</a:t>
            </a:r>
            <a:r>
              <a:rPr lang="en-US" dirty="0"/>
              <a:t> pH &lt; 3 somatostatin </a:t>
            </a:r>
            <a:r>
              <a:rPr lang="en-US" dirty="0" smtClean="0"/>
              <a:t> is released to </a:t>
            </a:r>
            <a:r>
              <a:rPr lang="en-US" dirty="0" err="1"/>
              <a:t>ức</a:t>
            </a:r>
            <a:r>
              <a:rPr lang="en-US" dirty="0"/>
              <a:t> </a:t>
            </a:r>
            <a:r>
              <a:rPr lang="en-US" dirty="0" err="1"/>
              <a:t>chế</a:t>
            </a:r>
            <a:r>
              <a:rPr lang="en-US" dirty="0"/>
              <a:t> </a:t>
            </a:r>
            <a:r>
              <a:rPr lang="en-US" dirty="0" err="1"/>
              <a:t>tế</a:t>
            </a:r>
            <a:r>
              <a:rPr lang="en-US" dirty="0"/>
              <a:t> </a:t>
            </a:r>
            <a:r>
              <a:rPr lang="en-US" dirty="0" err="1"/>
              <a:t>bào</a:t>
            </a:r>
            <a:r>
              <a:rPr lang="en-US" dirty="0"/>
              <a:t> G </a:t>
            </a:r>
            <a:r>
              <a:rPr lang="en-US" dirty="0" err="1"/>
              <a:t>tiết</a:t>
            </a:r>
            <a:r>
              <a:rPr lang="en-US" dirty="0"/>
              <a:t> </a:t>
            </a:r>
            <a:r>
              <a:rPr lang="en-US" dirty="0" err="1"/>
              <a:t>gastrine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4B2288-79A2-4C25-BF45-C3D3FB082BD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2341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66" name="Picture 3" descr="tieu-hoa-1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2819400" y="1066800"/>
            <a:ext cx="3419475" cy="5105400"/>
          </a:xfrm>
          <a:noFill/>
        </p:spPr>
      </p:pic>
      <p:sp>
        <p:nvSpPr>
          <p:cNvPr id="3076" name="Line 4"/>
          <p:cNvSpPr>
            <a:spLocks noChangeShapeType="1"/>
          </p:cNvSpPr>
          <p:nvPr/>
        </p:nvSpPr>
        <p:spPr bwMode="auto">
          <a:xfrm flipV="1">
            <a:off x="5029200" y="3276600"/>
            <a:ext cx="1600200" cy="381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077" name="Line 5"/>
          <p:cNvSpPr>
            <a:spLocks noChangeShapeType="1"/>
          </p:cNvSpPr>
          <p:nvPr/>
        </p:nvSpPr>
        <p:spPr bwMode="auto">
          <a:xfrm flipV="1">
            <a:off x="5181600" y="4343400"/>
            <a:ext cx="1371600" cy="762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078" name="Rectangle 6"/>
          <p:cNvSpPr>
            <a:spLocks noChangeArrowheads="1"/>
          </p:cNvSpPr>
          <p:nvPr/>
        </p:nvSpPr>
        <p:spPr bwMode="auto">
          <a:xfrm>
            <a:off x="6629400" y="4038600"/>
            <a:ext cx="1447800" cy="457200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RUỘT NON</a:t>
            </a:r>
          </a:p>
        </p:txBody>
      </p:sp>
      <p:sp>
        <p:nvSpPr>
          <p:cNvPr id="3079" name="Rectangle 7"/>
          <p:cNvSpPr>
            <a:spLocks noChangeArrowheads="1"/>
          </p:cNvSpPr>
          <p:nvPr/>
        </p:nvSpPr>
        <p:spPr bwMode="auto">
          <a:xfrm>
            <a:off x="6781800" y="2895600"/>
            <a:ext cx="1524000" cy="457200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RUỘT GIÀ</a:t>
            </a:r>
          </a:p>
        </p:txBody>
      </p:sp>
      <p:sp>
        <p:nvSpPr>
          <p:cNvPr id="3081" name="Rectangle 9"/>
          <p:cNvSpPr>
            <a:spLocks noChangeArrowheads="1"/>
          </p:cNvSpPr>
          <p:nvPr/>
        </p:nvSpPr>
        <p:spPr bwMode="auto">
          <a:xfrm>
            <a:off x="609600" y="12192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83" name="Line 11"/>
          <p:cNvSpPr>
            <a:spLocks noChangeShapeType="1"/>
          </p:cNvSpPr>
          <p:nvPr/>
        </p:nvSpPr>
        <p:spPr bwMode="auto">
          <a:xfrm>
            <a:off x="7239000" y="4572000"/>
            <a:ext cx="0" cy="381000"/>
          </a:xfrm>
          <a:prstGeom prst="line">
            <a:avLst/>
          </a:prstGeom>
          <a:noFill/>
          <a:ln w="76200">
            <a:solidFill>
              <a:srgbClr val="FF6600"/>
            </a:solidFill>
            <a:round/>
            <a:tailEnd type="triangle" w="med" len="med"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/>
          <a:lstStyle/>
          <a:p>
            <a:pPr>
              <a:defRPr/>
            </a:pP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84" name="Rectangle 12"/>
          <p:cNvSpPr>
            <a:spLocks noChangeArrowheads="1"/>
          </p:cNvSpPr>
          <p:nvPr/>
        </p:nvSpPr>
        <p:spPr bwMode="auto">
          <a:xfrm>
            <a:off x="6705600" y="46482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- TÁ TRÀNG</a:t>
            </a:r>
          </a:p>
        </p:txBody>
      </p:sp>
      <p:sp>
        <p:nvSpPr>
          <p:cNvPr id="3085" name="Rectangle 13"/>
          <p:cNvSpPr>
            <a:spLocks noChangeArrowheads="1"/>
          </p:cNvSpPr>
          <p:nvPr/>
        </p:nvSpPr>
        <p:spPr bwMode="auto">
          <a:xfrm>
            <a:off x="6934200" y="49530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- HỔNG TRÀNG</a:t>
            </a:r>
          </a:p>
        </p:txBody>
      </p:sp>
      <p:sp>
        <p:nvSpPr>
          <p:cNvPr id="3086" name="Rectangle 14"/>
          <p:cNvSpPr>
            <a:spLocks noChangeArrowheads="1"/>
          </p:cNvSpPr>
          <p:nvPr/>
        </p:nvSpPr>
        <p:spPr bwMode="auto">
          <a:xfrm>
            <a:off x="6781800" y="52578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- HỒI TRÀNG</a:t>
            </a:r>
          </a:p>
        </p:txBody>
      </p:sp>
      <p:sp>
        <p:nvSpPr>
          <p:cNvPr id="62476" name="Title 1"/>
          <p:cNvSpPr>
            <a:spLocks noGrp="1"/>
          </p:cNvSpPr>
          <p:nvPr>
            <p:ph type="title"/>
          </p:nvPr>
        </p:nvSpPr>
        <p:spPr>
          <a:xfrm>
            <a:off x="688975" y="0"/>
            <a:ext cx="7756525" cy="1054100"/>
          </a:xfrm>
        </p:spPr>
        <p:txBody>
          <a:bodyPr/>
          <a:lstStyle/>
          <a:p>
            <a:pPr eaLnBrk="1" hangingPunct="1"/>
            <a:r>
              <a:rPr lang="en-US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RUỘT NON</a:t>
            </a:r>
            <a:endParaRPr lang="en-US" sz="2400" b="1" dirty="0" smtClean="0">
              <a:solidFill>
                <a:srgbClr val="FF0000"/>
              </a:solidFill>
              <a:latin typeface="Times New Roman" panose="02020603050405020304" pitchFamily="18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5" name="Content Placeholder 2"/>
          <p:cNvSpPr txBox="1"/>
          <p:nvPr/>
        </p:nvSpPr>
        <p:spPr bwMode="auto">
          <a:xfrm>
            <a:off x="0" y="2438400"/>
            <a:ext cx="3200400" cy="26670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>
              <a:spcBef>
                <a:spcPct val="20000"/>
              </a:spcBef>
              <a:buClr>
                <a:schemeClr val="accent1"/>
              </a:buClr>
              <a:defRPr/>
            </a:pPr>
            <a:r>
              <a:rPr lang="en-US" sz="3200" dirty="0">
                <a:solidFill>
                  <a:srgbClr val="2626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2626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US" sz="3200" dirty="0">
                <a:solidFill>
                  <a:srgbClr val="2626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2626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môn</a:t>
            </a:r>
            <a:r>
              <a:rPr lang="en-US" sz="3200" dirty="0">
                <a:solidFill>
                  <a:srgbClr val="2626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2626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vị</a:t>
            </a:r>
            <a:r>
              <a:rPr lang="en-US" sz="3200" dirty="0">
                <a:solidFill>
                  <a:srgbClr val="2626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2626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đến</a:t>
            </a:r>
            <a:r>
              <a:rPr lang="en-US" sz="3200" dirty="0">
                <a:solidFill>
                  <a:srgbClr val="2626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2626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lỗ</a:t>
            </a:r>
            <a:r>
              <a:rPr lang="en-US" sz="3200" dirty="0">
                <a:solidFill>
                  <a:srgbClr val="2626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2626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hồi</a:t>
            </a:r>
            <a:r>
              <a:rPr lang="en-US" sz="3200" dirty="0">
                <a:solidFill>
                  <a:srgbClr val="2626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2626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manh</a:t>
            </a:r>
            <a:r>
              <a:rPr lang="en-US" sz="3200" dirty="0">
                <a:solidFill>
                  <a:srgbClr val="2626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2626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tràng</a:t>
            </a:r>
            <a:r>
              <a:rPr lang="en-US" sz="3200" dirty="0">
                <a:solidFill>
                  <a:srgbClr val="2626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spcBef>
                <a:spcPct val="20000"/>
              </a:spcBef>
              <a:buClr>
                <a:schemeClr val="accent1"/>
              </a:buClr>
              <a:defRPr/>
            </a:pPr>
            <a:r>
              <a:rPr lang="vi-VN" sz="3200" dirty="0">
                <a:solidFill>
                  <a:srgbClr val="262626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2626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3200" dirty="0">
                <a:solidFill>
                  <a:srgbClr val="2626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đ</a:t>
            </a:r>
            <a:r>
              <a:rPr lang="vi-VN" sz="3200" dirty="0">
                <a:solidFill>
                  <a:srgbClr val="262626"/>
                </a:solidFill>
                <a:latin typeface="+mn-lt"/>
                <a:cs typeface="Times New Roman" panose="02020603050405020304" pitchFamily="18" charset="0"/>
              </a:rPr>
              <a:t>oạn </a:t>
            </a:r>
            <a:r>
              <a:rPr lang="vi-VN" sz="3200" b="1" dirty="0">
                <a:solidFill>
                  <a:srgbClr val="262626"/>
                </a:solidFill>
                <a:latin typeface="+mn-lt"/>
                <a:cs typeface="Times New Roman" panose="02020603050405020304" pitchFamily="18" charset="0"/>
              </a:rPr>
              <a:t>dài nhất của ống tiêu hóa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6-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9m</a:t>
            </a:r>
          </a:p>
          <a:p>
            <a:pPr>
              <a:spcBef>
                <a:spcPct val="20000"/>
              </a:spcBef>
              <a:buClr>
                <a:schemeClr val="accent1"/>
              </a:buClr>
              <a:defRPr/>
            </a:pPr>
            <a:endParaRPr lang="en-US" sz="3200" b="1" dirty="0">
              <a:solidFill>
                <a:srgbClr val="26262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65125" indent="-365125">
              <a:spcBef>
                <a:spcPct val="20000"/>
              </a:spcBef>
              <a:buClr>
                <a:schemeClr val="accent1"/>
              </a:buClr>
              <a:defRPr/>
            </a:pPr>
            <a:endParaRPr lang="en-US" sz="3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65125" indent="-365125">
              <a:spcBef>
                <a:spcPct val="20000"/>
              </a:spcBef>
              <a:buClr>
                <a:schemeClr val="accent1"/>
              </a:buClr>
              <a:defRPr/>
            </a:pPr>
            <a:endParaRPr lang="en-US" sz="3200" dirty="0">
              <a:solidFill>
                <a:srgbClr val="26262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30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0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0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0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0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0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0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0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0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54" presetClass="entr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54" presetClass="entr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6" grpId="0" animBg="1"/>
      <p:bldP spid="3077" grpId="0" animBg="1"/>
      <p:bldP spid="3078" grpId="0" animBg="1"/>
      <p:bldP spid="3079" grpId="0" animBg="1"/>
      <p:bldP spid="3081" grpId="0"/>
      <p:bldP spid="3084" grpId="0"/>
      <p:bldP spid="3085" grpId="0"/>
      <p:bldP spid="308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MỤC TIÊU</a:t>
            </a:r>
          </a:p>
        </p:txBody>
      </p:sp>
      <p:sp>
        <p:nvSpPr>
          <p:cNvPr id="13315" name="Slide Number Placeholder 2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</a:ln>
        </p:spPr>
        <p:txBody>
          <a:bodyPr wrap="square" numCol="1" anchorCtr="0" compatLnSpc="1"/>
          <a:lstStyle/>
          <a:p>
            <a:fld id="{CD79E271-8707-4EFF-ADD3-3F0B564A6CFE}" type="slidenum">
              <a:rPr lang="en-US" smtClean="0"/>
              <a:t>3</a:t>
            </a:fld>
            <a:endParaRPr lang="en-US" smtClean="0"/>
          </a:p>
        </p:txBody>
      </p:sp>
      <p:sp>
        <p:nvSpPr>
          <p:cNvPr id="5" name="Content Placeholder 2"/>
          <p:cNvSpPr txBox="1"/>
          <p:nvPr/>
        </p:nvSpPr>
        <p:spPr bwMode="auto">
          <a:xfrm>
            <a:off x="0" y="1981200"/>
            <a:ext cx="9144000" cy="40386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algn="just"/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Kể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tên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quan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cấu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nên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bộ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máy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tiêu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hoá</a:t>
            </a: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tả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ngoài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liên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quan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quan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cấu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nên</a:t>
            </a: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bộ</a:t>
            </a: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máy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tiêu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hoá</a:t>
            </a: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bày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sinh</a:t>
            </a: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quá</a:t>
            </a: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tiêu</a:t>
            </a: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hóa</a:t>
            </a: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hấp</a:t>
            </a: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thụ</a:t>
            </a: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chất</a:t>
            </a: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ở </a:t>
            </a:r>
            <a:r>
              <a:rPr lang="en-US" sz="3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quan</a:t>
            </a: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bộ</a:t>
            </a: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máy</a:t>
            </a: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tiêu</a:t>
            </a: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hóa</a:t>
            </a: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4"/>
          <p:cNvSpPr>
            <a:spLocks noGrp="1" noChangeArrowheads="1"/>
          </p:cNvSpPr>
          <p:nvPr>
            <p:ph type="title"/>
          </p:nvPr>
        </p:nvSpPr>
        <p:spPr>
          <a:xfrm>
            <a:off x="1066800" y="-152400"/>
            <a:ext cx="7543800" cy="1431925"/>
          </a:xfrm>
        </p:spPr>
        <p:txBody>
          <a:bodyPr/>
          <a:lstStyle/>
          <a:p>
            <a:pPr eaLnBrk="1" hangingPunct="1"/>
            <a:r>
              <a:rPr lang="en-US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TÁ TRÀNG</a:t>
            </a:r>
          </a:p>
        </p:txBody>
      </p:sp>
      <p:pic>
        <p:nvPicPr>
          <p:cNvPr id="63491" name="Picture 8" descr="TT-1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3048000" y="990600"/>
            <a:ext cx="4114800" cy="5783263"/>
          </a:xfrm>
          <a:noFill/>
        </p:spPr>
      </p:pic>
      <p:sp>
        <p:nvSpPr>
          <p:cNvPr id="51209" name="Line 9"/>
          <p:cNvSpPr>
            <a:spLocks noChangeShapeType="1"/>
          </p:cNvSpPr>
          <p:nvPr/>
        </p:nvSpPr>
        <p:spPr bwMode="auto">
          <a:xfrm flipH="1">
            <a:off x="2514600" y="3048000"/>
            <a:ext cx="1676400" cy="2286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1210" name="Rectangle 10"/>
          <p:cNvSpPr>
            <a:spLocks noChangeArrowheads="1"/>
          </p:cNvSpPr>
          <p:nvPr/>
        </p:nvSpPr>
        <p:spPr bwMode="auto">
          <a:xfrm>
            <a:off x="1371600" y="28194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TÁ TRÀNG</a:t>
            </a:r>
          </a:p>
        </p:txBody>
      </p:sp>
      <p:sp>
        <p:nvSpPr>
          <p:cNvPr id="51211" name="Line 11"/>
          <p:cNvSpPr>
            <a:spLocks noChangeShapeType="1"/>
          </p:cNvSpPr>
          <p:nvPr/>
        </p:nvSpPr>
        <p:spPr bwMode="auto">
          <a:xfrm flipV="1">
            <a:off x="6400800" y="4038600"/>
            <a:ext cx="1143000" cy="9144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1212" name="Line 12"/>
          <p:cNvSpPr>
            <a:spLocks noChangeShapeType="1"/>
          </p:cNvSpPr>
          <p:nvPr/>
        </p:nvSpPr>
        <p:spPr bwMode="auto">
          <a:xfrm flipH="1">
            <a:off x="1752600" y="4572000"/>
            <a:ext cx="1676400" cy="2286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1213" name="Rectangle 13"/>
          <p:cNvSpPr>
            <a:spLocks noChangeArrowheads="1"/>
          </p:cNvSpPr>
          <p:nvPr/>
        </p:nvSpPr>
        <p:spPr bwMode="auto">
          <a:xfrm>
            <a:off x="533400" y="43434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RUỘT GIÀ</a:t>
            </a:r>
          </a:p>
        </p:txBody>
      </p:sp>
      <p:sp>
        <p:nvSpPr>
          <p:cNvPr id="51214" name="Rectangle 14"/>
          <p:cNvSpPr>
            <a:spLocks noChangeArrowheads="1"/>
          </p:cNvSpPr>
          <p:nvPr/>
        </p:nvSpPr>
        <p:spPr bwMode="auto">
          <a:xfrm>
            <a:off x="7620000" y="32766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HỔNG -HỒI TRÀNG</a:t>
            </a:r>
          </a:p>
        </p:txBody>
      </p:sp>
      <p:sp>
        <p:nvSpPr>
          <p:cNvPr id="51215" name="Rectangle 15"/>
          <p:cNvSpPr>
            <a:spLocks noChangeArrowheads="1"/>
          </p:cNvSpPr>
          <p:nvPr/>
        </p:nvSpPr>
        <p:spPr bwMode="auto">
          <a:xfrm>
            <a:off x="533400" y="10668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 u="sng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1- VỊ TRÍ:</a:t>
            </a:r>
          </a:p>
        </p:txBody>
      </p:sp>
    </p:spTree>
  </p:cSld>
  <p:clrMapOvr>
    <a:masterClrMapping/>
  </p:clrMapOvr>
  <p:transition spd="slow"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12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12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51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12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12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51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12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12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51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12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12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09" grpId="0" animBg="1"/>
      <p:bldP spid="51210" grpId="0"/>
      <p:bldP spid="51211" grpId="0" animBg="1"/>
      <p:bldP spid="51212" grpId="0" animBg="1"/>
      <p:bldP spid="51213" grpId="0"/>
      <p:bldP spid="51214" grpId="0"/>
      <p:bldP spid="5121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38" name="Picture 8" descr="da-day-3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3200400" y="2057400"/>
            <a:ext cx="3900488" cy="4267200"/>
          </a:xfrm>
          <a:noFill/>
        </p:spPr>
      </p:pic>
      <p:sp>
        <p:nvSpPr>
          <p:cNvPr id="14346" name="Line 10"/>
          <p:cNvSpPr>
            <a:spLocks noChangeShapeType="1"/>
          </p:cNvSpPr>
          <p:nvPr/>
        </p:nvSpPr>
        <p:spPr bwMode="auto">
          <a:xfrm flipH="1">
            <a:off x="2743200" y="5715000"/>
            <a:ext cx="762000" cy="4572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4347" name="Line 11"/>
          <p:cNvSpPr>
            <a:spLocks noChangeShapeType="1"/>
          </p:cNvSpPr>
          <p:nvPr/>
        </p:nvSpPr>
        <p:spPr bwMode="auto">
          <a:xfrm flipH="1" flipV="1">
            <a:off x="3886200" y="2438400"/>
            <a:ext cx="685800" cy="9144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4348" name="Line 12"/>
          <p:cNvSpPr>
            <a:spLocks noChangeShapeType="1"/>
          </p:cNvSpPr>
          <p:nvPr/>
        </p:nvSpPr>
        <p:spPr bwMode="auto">
          <a:xfrm flipH="1">
            <a:off x="3962400" y="6019800"/>
            <a:ext cx="762000" cy="4572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4349" name="Line 13"/>
          <p:cNvSpPr>
            <a:spLocks noChangeShapeType="1"/>
          </p:cNvSpPr>
          <p:nvPr/>
        </p:nvSpPr>
        <p:spPr bwMode="auto">
          <a:xfrm flipH="1" flipV="1">
            <a:off x="2819400" y="2743200"/>
            <a:ext cx="914400" cy="4572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4350" name="Line 14"/>
          <p:cNvSpPr>
            <a:spLocks noChangeShapeType="1"/>
          </p:cNvSpPr>
          <p:nvPr/>
        </p:nvSpPr>
        <p:spPr bwMode="auto">
          <a:xfrm flipH="1" flipV="1">
            <a:off x="2438400" y="4495800"/>
            <a:ext cx="1143000" cy="762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4351" name="Line 15"/>
          <p:cNvSpPr>
            <a:spLocks noChangeShapeType="1"/>
          </p:cNvSpPr>
          <p:nvPr/>
        </p:nvSpPr>
        <p:spPr bwMode="auto">
          <a:xfrm flipV="1">
            <a:off x="5181600" y="2286000"/>
            <a:ext cx="914400" cy="16764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4352" name="Line 16"/>
          <p:cNvSpPr>
            <a:spLocks noChangeShapeType="1"/>
          </p:cNvSpPr>
          <p:nvPr/>
        </p:nvSpPr>
        <p:spPr bwMode="auto">
          <a:xfrm>
            <a:off x="5867400" y="4343400"/>
            <a:ext cx="1143000" cy="762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4353" name="Rectangle 17"/>
          <p:cNvSpPr>
            <a:spLocks noChangeArrowheads="1"/>
          </p:cNvSpPr>
          <p:nvPr/>
        </p:nvSpPr>
        <p:spPr bwMode="auto">
          <a:xfrm>
            <a:off x="2438400" y="16002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ĐOẠN TRÊN</a:t>
            </a:r>
          </a:p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(HÀNH TÁ TRÀNG)</a:t>
            </a:r>
          </a:p>
        </p:txBody>
      </p:sp>
      <p:sp>
        <p:nvSpPr>
          <p:cNvPr id="14354" name="Rectangle 18"/>
          <p:cNvSpPr>
            <a:spLocks noChangeArrowheads="1"/>
          </p:cNvSpPr>
          <p:nvPr/>
        </p:nvSpPr>
        <p:spPr bwMode="auto">
          <a:xfrm>
            <a:off x="1219200" y="22860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GÓC TÁ TRÊN</a:t>
            </a:r>
          </a:p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L1</a:t>
            </a:r>
          </a:p>
        </p:txBody>
      </p:sp>
      <p:sp>
        <p:nvSpPr>
          <p:cNvPr id="14355" name="Rectangle 19"/>
          <p:cNvSpPr>
            <a:spLocks noChangeArrowheads="1"/>
          </p:cNvSpPr>
          <p:nvPr/>
        </p:nvSpPr>
        <p:spPr bwMode="auto">
          <a:xfrm>
            <a:off x="1066800" y="57912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GÓC TÁ DƯỚI</a:t>
            </a:r>
          </a:p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L3</a:t>
            </a:r>
          </a:p>
        </p:txBody>
      </p:sp>
      <p:sp>
        <p:nvSpPr>
          <p:cNvPr id="14356" name="Rectangle 20"/>
          <p:cNvSpPr>
            <a:spLocks noChangeArrowheads="1"/>
          </p:cNvSpPr>
          <p:nvPr/>
        </p:nvSpPr>
        <p:spPr bwMode="auto">
          <a:xfrm>
            <a:off x="5943600" y="16002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ỐNG MÔN VỊ</a:t>
            </a:r>
          </a:p>
        </p:txBody>
      </p:sp>
      <p:sp>
        <p:nvSpPr>
          <p:cNvPr id="14357" name="Rectangle 21"/>
          <p:cNvSpPr>
            <a:spLocks noChangeArrowheads="1"/>
          </p:cNvSpPr>
          <p:nvPr/>
        </p:nvSpPr>
        <p:spPr bwMode="auto">
          <a:xfrm>
            <a:off x="838200" y="39624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ĐOẠN XUỐNG</a:t>
            </a:r>
          </a:p>
        </p:txBody>
      </p:sp>
      <p:sp>
        <p:nvSpPr>
          <p:cNvPr id="14358" name="Rectangle 22"/>
          <p:cNvSpPr>
            <a:spLocks noChangeArrowheads="1"/>
          </p:cNvSpPr>
          <p:nvPr/>
        </p:nvSpPr>
        <p:spPr bwMode="auto">
          <a:xfrm>
            <a:off x="2743200" y="61722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ĐOẠN NGANG</a:t>
            </a:r>
          </a:p>
        </p:txBody>
      </p:sp>
      <p:sp>
        <p:nvSpPr>
          <p:cNvPr id="14359" name="Rectangle 23"/>
          <p:cNvSpPr>
            <a:spLocks noChangeArrowheads="1"/>
          </p:cNvSpPr>
          <p:nvPr/>
        </p:nvSpPr>
        <p:spPr bwMode="auto">
          <a:xfrm>
            <a:off x="6477000" y="61722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ĐOẠN LÊN</a:t>
            </a:r>
          </a:p>
        </p:txBody>
      </p:sp>
      <p:sp>
        <p:nvSpPr>
          <p:cNvPr id="14360" name="Rectangle 24"/>
          <p:cNvSpPr>
            <a:spLocks noChangeArrowheads="1"/>
          </p:cNvSpPr>
          <p:nvPr/>
        </p:nvSpPr>
        <p:spPr bwMode="auto">
          <a:xfrm>
            <a:off x="7315200" y="49530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GÓC TÁ HỔNG TRÀNG</a:t>
            </a:r>
          </a:p>
        </p:txBody>
      </p:sp>
      <p:sp>
        <p:nvSpPr>
          <p:cNvPr id="14361" name="Line 25"/>
          <p:cNvSpPr>
            <a:spLocks noChangeShapeType="1"/>
          </p:cNvSpPr>
          <p:nvPr/>
        </p:nvSpPr>
        <p:spPr bwMode="auto">
          <a:xfrm>
            <a:off x="5410200" y="5562600"/>
            <a:ext cx="1143000" cy="762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65555" name="Rectangle 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TÁ TRÀNG</a:t>
            </a:r>
          </a:p>
        </p:txBody>
      </p:sp>
      <p:sp>
        <p:nvSpPr>
          <p:cNvPr id="14363" name="Rectangle 27"/>
          <p:cNvSpPr>
            <a:spLocks noChangeArrowheads="1"/>
          </p:cNvSpPr>
          <p:nvPr/>
        </p:nvSpPr>
        <p:spPr bwMode="auto">
          <a:xfrm>
            <a:off x="533400" y="10668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 u="sng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2- PHÂN ĐOAN: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3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3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4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3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3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4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3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3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14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43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43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14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43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43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14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43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43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8" dur="500"/>
                                        <p:tgtEl>
                                          <p:spTgt spid="14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43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43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9" dur="500"/>
                                        <p:tgtEl>
                                          <p:spTgt spid="14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143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143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0" dur="500"/>
                                        <p:tgtEl>
                                          <p:spTgt spid="14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143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143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46" grpId="0" animBg="1"/>
      <p:bldP spid="14347" grpId="0" animBg="1"/>
      <p:bldP spid="14348" grpId="0" animBg="1"/>
      <p:bldP spid="14349" grpId="0" animBg="1"/>
      <p:bldP spid="14350" grpId="0" animBg="1"/>
      <p:bldP spid="14351" grpId="0" animBg="1"/>
      <p:bldP spid="14352" grpId="0" animBg="1"/>
      <p:bldP spid="14353" grpId="0"/>
      <p:bldP spid="14354" grpId="0"/>
      <p:bldP spid="14355" grpId="0"/>
      <p:bldP spid="14356" grpId="0"/>
      <p:bldP spid="14357" grpId="0"/>
      <p:bldP spid="14358" grpId="0"/>
      <p:bldP spid="14359" grpId="0"/>
      <p:bldP spid="14360" grpId="0"/>
      <p:bldP spid="14361" grpId="0" animBg="1"/>
      <p:bldP spid="14363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586" name="Picture 6" descr="dd-3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2528888" y="1335088"/>
            <a:ext cx="5776912" cy="4267200"/>
          </a:xfrm>
          <a:noFill/>
        </p:spPr>
      </p:pic>
      <p:sp>
        <p:nvSpPr>
          <p:cNvPr id="18439" name="Line 7"/>
          <p:cNvSpPr>
            <a:spLocks noChangeShapeType="1"/>
          </p:cNvSpPr>
          <p:nvPr/>
        </p:nvSpPr>
        <p:spPr bwMode="auto">
          <a:xfrm flipH="1">
            <a:off x="1752600" y="3925888"/>
            <a:ext cx="1524000" cy="16002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8440" name="Line 8"/>
          <p:cNvSpPr>
            <a:spLocks noChangeShapeType="1"/>
          </p:cNvSpPr>
          <p:nvPr/>
        </p:nvSpPr>
        <p:spPr bwMode="auto">
          <a:xfrm flipH="1">
            <a:off x="1828800" y="3240088"/>
            <a:ext cx="1447800" cy="9906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8442" name="Line 10"/>
          <p:cNvSpPr>
            <a:spLocks noChangeShapeType="1"/>
          </p:cNvSpPr>
          <p:nvPr/>
        </p:nvSpPr>
        <p:spPr bwMode="auto">
          <a:xfrm flipV="1">
            <a:off x="3657600" y="1639888"/>
            <a:ext cx="1905000" cy="1143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8443" name="Line 11"/>
          <p:cNvSpPr>
            <a:spLocks noChangeShapeType="1"/>
          </p:cNvSpPr>
          <p:nvPr/>
        </p:nvSpPr>
        <p:spPr bwMode="auto">
          <a:xfrm>
            <a:off x="3886200" y="3697288"/>
            <a:ext cx="2514600" cy="10668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8444" name="Line 12"/>
          <p:cNvSpPr>
            <a:spLocks noChangeShapeType="1"/>
          </p:cNvSpPr>
          <p:nvPr/>
        </p:nvSpPr>
        <p:spPr bwMode="auto">
          <a:xfrm>
            <a:off x="3810000" y="3163888"/>
            <a:ext cx="2819400" cy="4572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8445" name="Rectangle 13"/>
          <p:cNvSpPr>
            <a:spLocks noChangeArrowheads="1"/>
          </p:cNvSpPr>
          <p:nvPr/>
        </p:nvSpPr>
        <p:spPr bwMode="auto">
          <a:xfrm>
            <a:off x="609600" y="3697288"/>
            <a:ext cx="762000" cy="9906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NHÚ TÁ BÉ</a:t>
            </a:r>
          </a:p>
        </p:txBody>
      </p:sp>
      <p:sp>
        <p:nvSpPr>
          <p:cNvPr id="18446" name="Rectangle 14"/>
          <p:cNvSpPr>
            <a:spLocks noChangeArrowheads="1"/>
          </p:cNvSpPr>
          <p:nvPr/>
        </p:nvSpPr>
        <p:spPr bwMode="auto">
          <a:xfrm>
            <a:off x="609600" y="49530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NHÚ TÁ LỚN</a:t>
            </a:r>
          </a:p>
        </p:txBody>
      </p:sp>
      <p:sp>
        <p:nvSpPr>
          <p:cNvPr id="18448" name="Rectangle 16"/>
          <p:cNvSpPr>
            <a:spLocks noChangeArrowheads="1"/>
          </p:cNvSpPr>
          <p:nvPr/>
        </p:nvSpPr>
        <p:spPr bwMode="auto">
          <a:xfrm>
            <a:off x="5867400" y="1106488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ỐNG MẬT CHỦ</a:t>
            </a:r>
          </a:p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CHOLEDOQUE</a:t>
            </a:r>
          </a:p>
        </p:txBody>
      </p:sp>
      <p:sp>
        <p:nvSpPr>
          <p:cNvPr id="18449" name="Rectangle 17"/>
          <p:cNvSpPr>
            <a:spLocks noChangeArrowheads="1"/>
          </p:cNvSpPr>
          <p:nvPr/>
        </p:nvSpPr>
        <p:spPr bwMode="auto">
          <a:xfrm>
            <a:off x="7391400" y="3163888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ỐNG TỤY PHỤ</a:t>
            </a:r>
          </a:p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SANROTINI</a:t>
            </a:r>
          </a:p>
        </p:txBody>
      </p:sp>
      <p:sp>
        <p:nvSpPr>
          <p:cNvPr id="18450" name="Rectangle 18"/>
          <p:cNvSpPr>
            <a:spLocks noChangeArrowheads="1"/>
          </p:cNvSpPr>
          <p:nvPr/>
        </p:nvSpPr>
        <p:spPr bwMode="auto">
          <a:xfrm>
            <a:off x="7086600" y="4459288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ỐNG TỤY CHÍNH</a:t>
            </a:r>
          </a:p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WIRSUNG</a:t>
            </a:r>
          </a:p>
        </p:txBody>
      </p:sp>
      <p:sp>
        <p:nvSpPr>
          <p:cNvPr id="67599" name="Rectangle 19"/>
          <p:cNvSpPr>
            <a:spLocks noGrp="1" noChangeArrowheads="1"/>
          </p:cNvSpPr>
          <p:nvPr>
            <p:ph type="title"/>
          </p:nvPr>
        </p:nvSpPr>
        <p:spPr>
          <a:xfrm>
            <a:off x="688975" y="-152400"/>
            <a:ext cx="7756525" cy="1054100"/>
          </a:xfrm>
        </p:spPr>
        <p:txBody>
          <a:bodyPr/>
          <a:lstStyle/>
          <a:p>
            <a:pPr eaLnBrk="1" hangingPunct="1"/>
            <a:r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TÁ TRÀNG</a:t>
            </a:r>
          </a:p>
        </p:txBody>
      </p:sp>
      <p:sp>
        <p:nvSpPr>
          <p:cNvPr id="18452" name="Rectangle 20"/>
          <p:cNvSpPr>
            <a:spLocks noChangeArrowheads="1"/>
          </p:cNvSpPr>
          <p:nvPr/>
        </p:nvSpPr>
        <p:spPr bwMode="auto">
          <a:xfrm>
            <a:off x="533400" y="344488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 u="sng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3- CẤU TẠO: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4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4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8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84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4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8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84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84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18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84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84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18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84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84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18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84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84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9" grpId="0" animBg="1"/>
      <p:bldP spid="18440" grpId="0" animBg="1"/>
      <p:bldP spid="18442" grpId="0" animBg="1"/>
      <p:bldP spid="18443" grpId="0" animBg="1"/>
      <p:bldP spid="18444" grpId="0" animBg="1"/>
      <p:bldP spid="18445" grpId="0"/>
      <p:bldP spid="18446" grpId="0"/>
      <p:bldP spid="18448" grpId="0"/>
      <p:bldP spid="18449" grpId="0"/>
      <p:bldP spid="18450" grpId="0"/>
      <p:bldP spid="1845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10" name="Picture 6" descr="dd-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3324225" y="2343150"/>
            <a:ext cx="3028950" cy="3390900"/>
          </a:xfrm>
          <a:noFill/>
        </p:spPr>
      </p:pic>
      <p:sp>
        <p:nvSpPr>
          <p:cNvPr id="68611" name="Rectangle 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TÁ TRÀNG</a:t>
            </a:r>
          </a:p>
        </p:txBody>
      </p:sp>
      <p:sp>
        <p:nvSpPr>
          <p:cNvPr id="16392" name="Rectangle 8"/>
          <p:cNvSpPr>
            <a:spLocks noChangeArrowheads="1"/>
          </p:cNvSpPr>
          <p:nvPr/>
        </p:nvSpPr>
        <p:spPr bwMode="auto">
          <a:xfrm>
            <a:off x="533400" y="10668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 u="sng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3- CẤU TẠO:</a:t>
            </a:r>
          </a:p>
        </p:txBody>
      </p:sp>
      <p:sp>
        <p:nvSpPr>
          <p:cNvPr id="16393" name="Line 9"/>
          <p:cNvSpPr>
            <a:spLocks noChangeShapeType="1"/>
          </p:cNvSpPr>
          <p:nvPr/>
        </p:nvSpPr>
        <p:spPr bwMode="auto">
          <a:xfrm flipH="1" flipV="1">
            <a:off x="2362200" y="4267200"/>
            <a:ext cx="2438400" cy="762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6394" name="Line 10"/>
          <p:cNvSpPr>
            <a:spLocks noChangeShapeType="1"/>
          </p:cNvSpPr>
          <p:nvPr/>
        </p:nvSpPr>
        <p:spPr bwMode="auto">
          <a:xfrm flipV="1">
            <a:off x="5562600" y="2057400"/>
            <a:ext cx="838200" cy="12192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6395" name="Line 11"/>
          <p:cNvSpPr>
            <a:spLocks noChangeShapeType="1"/>
          </p:cNvSpPr>
          <p:nvPr/>
        </p:nvSpPr>
        <p:spPr bwMode="auto">
          <a:xfrm>
            <a:off x="5638800" y="4038600"/>
            <a:ext cx="1219200" cy="5334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6396" name="Line 12"/>
          <p:cNvSpPr>
            <a:spLocks noChangeShapeType="1"/>
          </p:cNvSpPr>
          <p:nvPr/>
        </p:nvSpPr>
        <p:spPr bwMode="auto">
          <a:xfrm flipH="1">
            <a:off x="2743200" y="4876800"/>
            <a:ext cx="1676400" cy="762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6397" name="Rectangle 13"/>
          <p:cNvSpPr>
            <a:spLocks noChangeArrowheads="1"/>
          </p:cNvSpPr>
          <p:nvPr/>
        </p:nvSpPr>
        <p:spPr bwMode="auto">
          <a:xfrm>
            <a:off x="914400" y="38100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CƠ VÒNG ODDI</a:t>
            </a:r>
          </a:p>
        </p:txBody>
      </p:sp>
      <p:sp>
        <p:nvSpPr>
          <p:cNvPr id="16398" name="Rectangle 14"/>
          <p:cNvSpPr>
            <a:spLocks noChangeArrowheads="1"/>
          </p:cNvSpPr>
          <p:nvPr/>
        </p:nvSpPr>
        <p:spPr bwMode="auto">
          <a:xfrm>
            <a:off x="1295400" y="52578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NHÚ TÁ LỚN</a:t>
            </a:r>
          </a:p>
        </p:txBody>
      </p:sp>
      <p:sp>
        <p:nvSpPr>
          <p:cNvPr id="16399" name="Rectangle 15"/>
          <p:cNvSpPr>
            <a:spLocks noChangeArrowheads="1"/>
          </p:cNvSpPr>
          <p:nvPr/>
        </p:nvSpPr>
        <p:spPr bwMode="auto">
          <a:xfrm>
            <a:off x="7239000" y="43434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ỐNG TỤY CHÍNH</a:t>
            </a:r>
          </a:p>
        </p:txBody>
      </p:sp>
      <p:sp>
        <p:nvSpPr>
          <p:cNvPr id="16400" name="Rectangle 16"/>
          <p:cNvSpPr>
            <a:spLocks noChangeArrowheads="1"/>
          </p:cNvSpPr>
          <p:nvPr/>
        </p:nvSpPr>
        <p:spPr bwMode="auto">
          <a:xfrm>
            <a:off x="6934200" y="16002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ỐNG MẬT CHỦ</a:t>
            </a:r>
          </a:p>
        </p:txBody>
      </p:sp>
      <p:sp>
        <p:nvSpPr>
          <p:cNvPr id="16401" name="Oval 17"/>
          <p:cNvSpPr>
            <a:spLocks noChangeArrowheads="1"/>
          </p:cNvSpPr>
          <p:nvPr/>
        </p:nvSpPr>
        <p:spPr bwMode="auto">
          <a:xfrm>
            <a:off x="4343400" y="3886200"/>
            <a:ext cx="1143000" cy="1066800"/>
          </a:xfrm>
          <a:prstGeom prst="ellipse">
            <a:avLst/>
          </a:prstGeom>
          <a:noFill/>
          <a:ln w="9525">
            <a:solidFill>
              <a:srgbClr val="008000"/>
            </a:solidFill>
            <a:round/>
          </a:ln>
        </p:spPr>
        <p:txBody>
          <a:bodyPr wrap="none" anchor="ctr"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402" name="Line 18"/>
          <p:cNvSpPr>
            <a:spLocks noChangeShapeType="1"/>
          </p:cNvSpPr>
          <p:nvPr/>
        </p:nvSpPr>
        <p:spPr bwMode="auto">
          <a:xfrm>
            <a:off x="5181600" y="4572000"/>
            <a:ext cx="762000" cy="12954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6403" name="Rectangle 19"/>
          <p:cNvSpPr>
            <a:spLocks noChangeArrowheads="1"/>
          </p:cNvSpPr>
          <p:nvPr/>
        </p:nvSpPr>
        <p:spPr bwMode="auto">
          <a:xfrm>
            <a:off x="6172200" y="56388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BÓNG VATER</a:t>
            </a:r>
          </a:p>
        </p:txBody>
      </p:sp>
    </p:spTree>
  </p:cSld>
  <p:clrMapOvr>
    <a:masterClrMapping/>
  </p:clrMapOvr>
  <p:transition spd="slow"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3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3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6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63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3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6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63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63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16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64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64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16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63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63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16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16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64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64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92" grpId="0"/>
      <p:bldP spid="16393" grpId="0" animBg="1"/>
      <p:bldP spid="16394" grpId="0" animBg="1"/>
      <p:bldP spid="16395" grpId="0" animBg="1"/>
      <p:bldP spid="16396" grpId="0" animBg="1"/>
      <p:bldP spid="16397" grpId="0"/>
      <p:bldP spid="16398" grpId="0"/>
      <p:bldP spid="16399" grpId="0"/>
      <p:bldP spid="16400" grpId="0"/>
      <p:bldP spid="16401" grpId="0" animBg="1"/>
      <p:bldP spid="16402" grpId="0" animBg="1"/>
      <p:bldP spid="16403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vi-VN" dirty="0"/>
              <a:t>tại đoạn D2, dịch tuỵ + dịch mật (đều mang tính kiềm) đổ xuống trung hoà acid tiêu hoá food.</a:t>
            </a:r>
          </a:p>
          <a:p>
            <a:r>
              <a:rPr lang="vi-VN" dirty="0"/>
              <a:t>Khi food đi qua hành tá tràng, hành tá tràng release motilin, giúp não tiết ra serotonin giúp các tuyến tiêu hoá (gan, tuỵ) tăng tiết </a:t>
            </a:r>
            <a:r>
              <a:rPr lang="vi-VN" dirty="0" smtClean="0"/>
              <a:t>dịch</a:t>
            </a:r>
            <a:r>
              <a:rPr lang="en-US" dirty="0" smtClean="0"/>
              <a:t> </a:t>
            </a:r>
            <a:r>
              <a:rPr lang="en-US" dirty="0" err="1" smtClean="0"/>
              <a:t>tại</a:t>
            </a:r>
            <a:r>
              <a:rPr lang="en-US" dirty="0"/>
              <a:t> </a:t>
            </a:r>
            <a:r>
              <a:rPr lang="en-US" dirty="0" smtClean="0"/>
              <a:t>D2.</a:t>
            </a:r>
            <a:endParaRPr lang="vi-VN" dirty="0"/>
          </a:p>
          <a:p>
            <a:r>
              <a:rPr lang="vi-VN" dirty="0"/>
              <a:t>Khi hành </a:t>
            </a:r>
            <a:r>
              <a:rPr lang="vi-VN" dirty="0" smtClean="0"/>
              <a:t>tá </a:t>
            </a:r>
            <a:r>
              <a:rPr lang="vi-VN" dirty="0"/>
              <a:t>tràng bị cắt, mutilin ko được release, não ko tiết serotonin, cơ vòng Oddi tại đoạn D2 ko được mở ra =&gt; dịch tuỵ + mật ko được bơm vào để digest </a:t>
            </a:r>
            <a:r>
              <a:rPr lang="vi-VN" dirty="0" smtClean="0"/>
              <a:t>food</a:t>
            </a:r>
            <a:r>
              <a:rPr lang="en-US" dirty="0" smtClean="0"/>
              <a:t> (especially lipid)</a:t>
            </a:r>
            <a:r>
              <a:rPr lang="vi-VN" dirty="0" smtClean="0"/>
              <a:t>.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4B2288-79A2-4C25-BF45-C3D3FB082BD7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0573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634" name="Picture 6" descr="dd-5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2724150" y="1676400"/>
            <a:ext cx="5581650" cy="4953000"/>
          </a:xfrm>
          <a:noFill/>
        </p:spPr>
      </p:pic>
      <p:sp>
        <p:nvSpPr>
          <p:cNvPr id="69635" name="Rectangle 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TÁ TRÀNG</a:t>
            </a:r>
          </a:p>
        </p:txBody>
      </p:sp>
      <p:sp>
        <p:nvSpPr>
          <p:cNvPr id="22536" name="Line 8"/>
          <p:cNvSpPr>
            <a:spLocks noChangeShapeType="1"/>
          </p:cNvSpPr>
          <p:nvPr/>
        </p:nvSpPr>
        <p:spPr bwMode="auto">
          <a:xfrm flipH="1">
            <a:off x="2209800" y="4800600"/>
            <a:ext cx="2743200" cy="1143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2537" name="Line 9"/>
          <p:cNvSpPr>
            <a:spLocks noChangeShapeType="1"/>
          </p:cNvSpPr>
          <p:nvPr/>
        </p:nvSpPr>
        <p:spPr bwMode="auto">
          <a:xfrm flipH="1">
            <a:off x="2514600" y="3810000"/>
            <a:ext cx="2895600" cy="6096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2538" name="Line 10"/>
          <p:cNvSpPr>
            <a:spLocks noChangeShapeType="1"/>
          </p:cNvSpPr>
          <p:nvPr/>
        </p:nvSpPr>
        <p:spPr bwMode="auto">
          <a:xfrm>
            <a:off x="7010400" y="3048000"/>
            <a:ext cx="457200" cy="25146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2539" name="Line 11"/>
          <p:cNvSpPr>
            <a:spLocks noChangeShapeType="1"/>
          </p:cNvSpPr>
          <p:nvPr/>
        </p:nvSpPr>
        <p:spPr bwMode="auto">
          <a:xfrm>
            <a:off x="5105400" y="4419600"/>
            <a:ext cx="457200" cy="19812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2540" name="Line 12"/>
          <p:cNvSpPr>
            <a:spLocks noChangeShapeType="1"/>
          </p:cNvSpPr>
          <p:nvPr/>
        </p:nvSpPr>
        <p:spPr bwMode="auto">
          <a:xfrm flipH="1" flipV="1">
            <a:off x="3200400" y="2438400"/>
            <a:ext cx="2133600" cy="381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2541" name="Line 13"/>
          <p:cNvSpPr>
            <a:spLocks noChangeShapeType="1"/>
          </p:cNvSpPr>
          <p:nvPr/>
        </p:nvSpPr>
        <p:spPr bwMode="auto">
          <a:xfrm flipH="1" flipV="1">
            <a:off x="2590800" y="3200400"/>
            <a:ext cx="2971800" cy="9906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2542" name="Rectangle 14"/>
          <p:cNvSpPr>
            <a:spLocks noChangeArrowheads="1"/>
          </p:cNvSpPr>
          <p:nvPr/>
        </p:nvSpPr>
        <p:spPr bwMode="auto">
          <a:xfrm>
            <a:off x="1981200" y="17526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ĐỘNG MẠCH</a:t>
            </a:r>
          </a:p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THÂN TẠNG</a:t>
            </a:r>
          </a:p>
        </p:txBody>
      </p:sp>
      <p:sp>
        <p:nvSpPr>
          <p:cNvPr id="22545" name="Rectangle 17"/>
          <p:cNvSpPr>
            <a:spLocks noChangeArrowheads="1"/>
          </p:cNvSpPr>
          <p:nvPr/>
        </p:nvSpPr>
        <p:spPr bwMode="auto">
          <a:xfrm>
            <a:off x="1066800" y="29718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ĐỘNG MẠCH</a:t>
            </a:r>
          </a:p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MẠC TREO TRÀNG TRÊN</a:t>
            </a:r>
          </a:p>
        </p:txBody>
      </p:sp>
      <p:sp>
        <p:nvSpPr>
          <p:cNvPr id="22546" name="Rectangle 18"/>
          <p:cNvSpPr>
            <a:spLocks noChangeArrowheads="1"/>
          </p:cNvSpPr>
          <p:nvPr/>
        </p:nvSpPr>
        <p:spPr bwMode="auto">
          <a:xfrm>
            <a:off x="1371600" y="38862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endParaRPr lang="en-US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THÂN TỤY</a:t>
            </a:r>
          </a:p>
        </p:txBody>
      </p:sp>
      <p:sp>
        <p:nvSpPr>
          <p:cNvPr id="22547" name="Rectangle 19"/>
          <p:cNvSpPr>
            <a:spLocks noChangeArrowheads="1"/>
          </p:cNvSpPr>
          <p:nvPr/>
        </p:nvSpPr>
        <p:spPr bwMode="auto">
          <a:xfrm>
            <a:off x="990600" y="55626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ĐẦU TỤY</a:t>
            </a:r>
          </a:p>
        </p:txBody>
      </p:sp>
      <p:sp>
        <p:nvSpPr>
          <p:cNvPr id="22548" name="Rectangle 20"/>
          <p:cNvSpPr>
            <a:spLocks noChangeArrowheads="1"/>
          </p:cNvSpPr>
          <p:nvPr/>
        </p:nvSpPr>
        <p:spPr bwMode="auto">
          <a:xfrm>
            <a:off x="5867400" y="60960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KHUYẾT TỤY</a:t>
            </a:r>
          </a:p>
        </p:txBody>
      </p:sp>
      <p:sp>
        <p:nvSpPr>
          <p:cNvPr id="22549" name="Rectangle 21"/>
          <p:cNvSpPr>
            <a:spLocks noChangeArrowheads="1"/>
          </p:cNvSpPr>
          <p:nvPr/>
        </p:nvSpPr>
        <p:spPr bwMode="auto">
          <a:xfrm>
            <a:off x="7467600" y="54864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ĐUÔI TỤY</a:t>
            </a:r>
          </a:p>
        </p:txBody>
      </p:sp>
      <p:sp>
        <p:nvSpPr>
          <p:cNvPr id="22550" name="Rectangle 22"/>
          <p:cNvSpPr>
            <a:spLocks noChangeArrowheads="1"/>
          </p:cNvSpPr>
          <p:nvPr/>
        </p:nvSpPr>
        <p:spPr bwMode="auto">
          <a:xfrm>
            <a:off x="533400" y="10668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pPr algn="ctr"/>
            <a:r>
              <a:rPr lang="en-US" u="sng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4- TUYẾN TỤY:</a:t>
            </a:r>
          </a:p>
        </p:txBody>
      </p:sp>
      <p:sp>
        <p:nvSpPr>
          <p:cNvPr id="22551" name="Freeform 23"/>
          <p:cNvSpPr/>
          <p:nvPr/>
        </p:nvSpPr>
        <p:spPr bwMode="auto">
          <a:xfrm>
            <a:off x="4368800" y="2717800"/>
            <a:ext cx="3111500" cy="2374900"/>
          </a:xfrm>
          <a:custGeom>
            <a:avLst/>
            <a:gdLst>
              <a:gd name="T0" fmla="*/ 2147483647 w 1960"/>
              <a:gd name="T1" fmla="*/ 2147483647 h 1496"/>
              <a:gd name="T2" fmla="*/ 2147483647 w 1960"/>
              <a:gd name="T3" fmla="*/ 2147483647 h 1496"/>
              <a:gd name="T4" fmla="*/ 2147483647 w 1960"/>
              <a:gd name="T5" fmla="*/ 2147483647 h 1496"/>
              <a:gd name="T6" fmla="*/ 2147483647 w 1960"/>
              <a:gd name="T7" fmla="*/ 2147483647 h 1496"/>
              <a:gd name="T8" fmla="*/ 2147483647 w 1960"/>
              <a:gd name="T9" fmla="*/ 2147483647 h 1496"/>
              <a:gd name="T10" fmla="*/ 2147483647 w 1960"/>
              <a:gd name="T11" fmla="*/ 2147483647 h 1496"/>
              <a:gd name="T12" fmla="*/ 2147483647 w 1960"/>
              <a:gd name="T13" fmla="*/ 2147483647 h 1496"/>
              <a:gd name="T14" fmla="*/ 2147483647 w 1960"/>
              <a:gd name="T15" fmla="*/ 2147483647 h 1496"/>
              <a:gd name="T16" fmla="*/ 2147483647 w 1960"/>
              <a:gd name="T17" fmla="*/ 2147483647 h 1496"/>
              <a:gd name="T18" fmla="*/ 2147483647 w 1960"/>
              <a:gd name="T19" fmla="*/ 2147483647 h 1496"/>
              <a:gd name="T20" fmla="*/ 2147483647 w 1960"/>
              <a:gd name="T21" fmla="*/ 2147483647 h 1496"/>
              <a:gd name="T22" fmla="*/ 2147483647 w 1960"/>
              <a:gd name="T23" fmla="*/ 2147483647 h 1496"/>
              <a:gd name="T24" fmla="*/ 2147483647 w 1960"/>
              <a:gd name="T25" fmla="*/ 2147483647 h 1496"/>
              <a:gd name="T26" fmla="*/ 2147483647 w 1960"/>
              <a:gd name="T27" fmla="*/ 2147483647 h 1496"/>
              <a:gd name="T28" fmla="*/ 2147483647 w 1960"/>
              <a:gd name="T29" fmla="*/ 2147483647 h 1496"/>
              <a:gd name="T30" fmla="*/ 2147483647 w 1960"/>
              <a:gd name="T31" fmla="*/ 2147483647 h 1496"/>
              <a:gd name="T32" fmla="*/ 2147483647 w 1960"/>
              <a:gd name="T33" fmla="*/ 2147483647 h 1496"/>
              <a:gd name="T34" fmla="*/ 2147483647 w 1960"/>
              <a:gd name="T35" fmla="*/ 2147483647 h 1496"/>
              <a:gd name="T36" fmla="*/ 2147483647 w 1960"/>
              <a:gd name="T37" fmla="*/ 2147483647 h 1496"/>
              <a:gd name="T38" fmla="*/ 2147483647 w 1960"/>
              <a:gd name="T39" fmla="*/ 2147483647 h 1496"/>
              <a:gd name="T40" fmla="*/ 2147483647 w 1960"/>
              <a:gd name="T41" fmla="*/ 2147483647 h 1496"/>
              <a:gd name="T42" fmla="*/ 2147483647 w 1960"/>
              <a:gd name="T43" fmla="*/ 2147483647 h 1496"/>
              <a:gd name="T44" fmla="*/ 2147483647 w 1960"/>
              <a:gd name="T45" fmla="*/ 2147483647 h 1496"/>
              <a:gd name="T46" fmla="*/ 2147483647 w 1960"/>
              <a:gd name="T47" fmla="*/ 2147483647 h 1496"/>
              <a:gd name="T48" fmla="*/ 2147483647 w 1960"/>
              <a:gd name="T49" fmla="*/ 2147483647 h 149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1960"/>
              <a:gd name="T76" fmla="*/ 0 h 1496"/>
              <a:gd name="T77" fmla="*/ 1960 w 1960"/>
              <a:gd name="T78" fmla="*/ 1496 h 1496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1960" h="1496">
                <a:moveTo>
                  <a:pt x="80" y="880"/>
                </a:moveTo>
                <a:cubicBezTo>
                  <a:pt x="48" y="880"/>
                  <a:pt x="88" y="880"/>
                  <a:pt x="80" y="928"/>
                </a:cubicBezTo>
                <a:cubicBezTo>
                  <a:pt x="72" y="976"/>
                  <a:pt x="0" y="1080"/>
                  <a:pt x="32" y="1168"/>
                </a:cubicBezTo>
                <a:cubicBezTo>
                  <a:pt x="64" y="1256"/>
                  <a:pt x="168" y="1416"/>
                  <a:pt x="272" y="1456"/>
                </a:cubicBezTo>
                <a:cubicBezTo>
                  <a:pt x="376" y="1496"/>
                  <a:pt x="568" y="1456"/>
                  <a:pt x="656" y="1408"/>
                </a:cubicBezTo>
                <a:cubicBezTo>
                  <a:pt x="744" y="1360"/>
                  <a:pt x="792" y="1224"/>
                  <a:pt x="800" y="1168"/>
                </a:cubicBezTo>
                <a:cubicBezTo>
                  <a:pt x="808" y="1112"/>
                  <a:pt x="744" y="1096"/>
                  <a:pt x="704" y="1072"/>
                </a:cubicBezTo>
                <a:cubicBezTo>
                  <a:pt x="664" y="1048"/>
                  <a:pt x="584" y="1048"/>
                  <a:pt x="560" y="1024"/>
                </a:cubicBezTo>
                <a:cubicBezTo>
                  <a:pt x="536" y="1000"/>
                  <a:pt x="504" y="968"/>
                  <a:pt x="560" y="928"/>
                </a:cubicBezTo>
                <a:cubicBezTo>
                  <a:pt x="616" y="888"/>
                  <a:pt x="784" y="808"/>
                  <a:pt x="896" y="784"/>
                </a:cubicBezTo>
                <a:cubicBezTo>
                  <a:pt x="1008" y="760"/>
                  <a:pt x="1136" y="808"/>
                  <a:pt x="1232" y="784"/>
                </a:cubicBezTo>
                <a:cubicBezTo>
                  <a:pt x="1328" y="760"/>
                  <a:pt x="1376" y="720"/>
                  <a:pt x="1472" y="640"/>
                </a:cubicBezTo>
                <a:cubicBezTo>
                  <a:pt x="1568" y="560"/>
                  <a:pt x="1728" y="384"/>
                  <a:pt x="1808" y="304"/>
                </a:cubicBezTo>
                <a:cubicBezTo>
                  <a:pt x="1888" y="224"/>
                  <a:pt x="1944" y="208"/>
                  <a:pt x="1952" y="160"/>
                </a:cubicBezTo>
                <a:cubicBezTo>
                  <a:pt x="1960" y="112"/>
                  <a:pt x="1904" y="32"/>
                  <a:pt x="1856" y="16"/>
                </a:cubicBezTo>
                <a:cubicBezTo>
                  <a:pt x="1808" y="0"/>
                  <a:pt x="1737" y="22"/>
                  <a:pt x="1664" y="64"/>
                </a:cubicBezTo>
                <a:cubicBezTo>
                  <a:pt x="1591" y="106"/>
                  <a:pt x="1520" y="242"/>
                  <a:pt x="1416" y="266"/>
                </a:cubicBezTo>
                <a:cubicBezTo>
                  <a:pt x="1312" y="290"/>
                  <a:pt x="1151" y="218"/>
                  <a:pt x="1040" y="208"/>
                </a:cubicBezTo>
                <a:cubicBezTo>
                  <a:pt x="929" y="198"/>
                  <a:pt x="848" y="192"/>
                  <a:pt x="752" y="208"/>
                </a:cubicBezTo>
                <a:cubicBezTo>
                  <a:pt x="656" y="224"/>
                  <a:pt x="520" y="264"/>
                  <a:pt x="464" y="304"/>
                </a:cubicBezTo>
                <a:cubicBezTo>
                  <a:pt x="408" y="344"/>
                  <a:pt x="416" y="376"/>
                  <a:pt x="416" y="448"/>
                </a:cubicBezTo>
                <a:cubicBezTo>
                  <a:pt x="416" y="520"/>
                  <a:pt x="472" y="664"/>
                  <a:pt x="464" y="736"/>
                </a:cubicBezTo>
                <a:cubicBezTo>
                  <a:pt x="456" y="808"/>
                  <a:pt x="400" y="848"/>
                  <a:pt x="368" y="880"/>
                </a:cubicBezTo>
                <a:cubicBezTo>
                  <a:pt x="336" y="912"/>
                  <a:pt x="320" y="928"/>
                  <a:pt x="272" y="928"/>
                </a:cubicBezTo>
                <a:cubicBezTo>
                  <a:pt x="224" y="928"/>
                  <a:pt x="112" y="880"/>
                  <a:pt x="80" y="880"/>
                </a:cubicBezTo>
                <a:close/>
              </a:path>
            </a:pathLst>
          </a:custGeom>
          <a:solidFill>
            <a:srgbClr val="00FF00">
              <a:alpha val="20000"/>
            </a:srgbClr>
          </a:solidFill>
          <a:ln w="9525">
            <a:noFill/>
            <a:round/>
          </a:ln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5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5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2000"/>
                                        <p:tgtEl>
                                          <p:spTgt spid="225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25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25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25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225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25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25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225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25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25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225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25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25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225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25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25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3" dur="500"/>
                                        <p:tgtEl>
                                          <p:spTgt spid="225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25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25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36" grpId="0" animBg="1"/>
      <p:bldP spid="22537" grpId="0" animBg="1"/>
      <p:bldP spid="22538" grpId="0" animBg="1"/>
      <p:bldP spid="22539" grpId="0" animBg="1"/>
      <p:bldP spid="22540" grpId="0" animBg="1"/>
      <p:bldP spid="22541" grpId="0" animBg="1"/>
      <p:bldP spid="22542" grpId="0"/>
      <p:bldP spid="22545" grpId="0"/>
      <p:bldP spid="22546" grpId="0"/>
      <p:bldP spid="22547" grpId="0"/>
      <p:bldP spid="22548" grpId="0"/>
      <p:bldP spid="22549" grpId="0"/>
      <p:bldP spid="22550" grpId="0"/>
      <p:bldP spid="22551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en-US" sz="400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000">
                <a:latin typeface="Times New Roman" panose="02020603050405020304" pitchFamily="18" charset="0"/>
                <a:cs typeface="Times New Roman" panose="02020603050405020304" pitchFamily="18" charset="0"/>
              </a:rPr>
              <a:t>Giải phẫu tuyến tụy:</a:t>
            </a:r>
          </a:p>
        </p:txBody>
      </p:sp>
      <p:pic>
        <p:nvPicPr>
          <p:cNvPr id="4" name="Content Placeholder 3" descr="download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1140" y="2428240"/>
            <a:ext cx="4917440" cy="3315335"/>
          </a:xfrm>
          <a:prstGeom prst="rect">
            <a:avLst/>
          </a:prstGeom>
        </p:spPr>
      </p:pic>
      <p:pic>
        <p:nvPicPr>
          <p:cNvPr id="5" name="Picture 4" descr="download (1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0025" y="2428240"/>
            <a:ext cx="3815080" cy="3211195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72707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72708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</a:ln>
        </p:spPr>
        <p:txBody>
          <a:bodyPr wrap="square" numCol="1" anchorCtr="0" compatLnSpc="1"/>
          <a:lstStyle/>
          <a:p>
            <a:fld id="{B8775804-85DD-40F2-92D0-A0AE6C5E866F}" type="slidenum">
              <a:rPr lang="en-US" smtClean="0"/>
              <a:t>37</a:t>
            </a:fld>
            <a:endParaRPr lang="en-US" smtClean="0"/>
          </a:p>
        </p:txBody>
      </p:sp>
      <p:pic>
        <p:nvPicPr>
          <p:cNvPr id="1935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47650" y="833438"/>
            <a:ext cx="8648700" cy="5191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</p:pic>
      <p:sp>
        <p:nvSpPr>
          <p:cNvPr id="72710" name="Title 1"/>
          <p:cNvSpPr txBox="1"/>
          <p:nvPr/>
        </p:nvSpPr>
        <p:spPr bwMode="auto">
          <a:xfrm>
            <a:off x="688975" y="-152400"/>
            <a:ext cx="7756525" cy="10541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pPr algn="ctr"/>
            <a:r>
              <a:rPr lang="en-US" sz="5400" b="1">
                <a:solidFill>
                  <a:srgbClr val="FF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RUỘT NON</a:t>
            </a:r>
            <a:endParaRPr lang="en-US" sz="2400" b="1">
              <a:solidFill>
                <a:srgbClr val="FF0000"/>
              </a:solidFill>
              <a:latin typeface="Times New Roman" panose="02020603050405020304" pitchFamily="18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730" name="Picture 3" descr="RUOT-NON-1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2881313" y="914400"/>
            <a:ext cx="4433887" cy="5943600"/>
          </a:xfrm>
          <a:noFill/>
        </p:spPr>
      </p:pic>
      <p:sp>
        <p:nvSpPr>
          <p:cNvPr id="4100" name="Line 4"/>
          <p:cNvSpPr>
            <a:spLocks noChangeShapeType="1"/>
          </p:cNvSpPr>
          <p:nvPr/>
        </p:nvSpPr>
        <p:spPr bwMode="auto">
          <a:xfrm flipH="1" flipV="1">
            <a:off x="2514600" y="3200400"/>
            <a:ext cx="2057400" cy="12192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101" name="Line 5"/>
          <p:cNvSpPr>
            <a:spLocks noChangeShapeType="1"/>
          </p:cNvSpPr>
          <p:nvPr/>
        </p:nvSpPr>
        <p:spPr bwMode="auto">
          <a:xfrm flipV="1">
            <a:off x="5867400" y="2971800"/>
            <a:ext cx="1066800" cy="9144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102" name="Rectangle 6"/>
          <p:cNvSpPr>
            <a:spLocks noChangeArrowheads="1"/>
          </p:cNvSpPr>
          <p:nvPr/>
        </p:nvSpPr>
        <p:spPr bwMode="auto">
          <a:xfrm>
            <a:off x="914400" y="2667000"/>
            <a:ext cx="1524000" cy="533400"/>
          </a:xfrm>
          <a:prstGeom prst="rect">
            <a:avLst/>
          </a:prstGeom>
          <a:solidFill>
            <a:srgbClr val="FF33CC"/>
          </a:solidFill>
          <a:ln w="9525">
            <a:noFill/>
            <a:miter lim="800000"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sz="20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HỒI TRÀNG</a:t>
            </a:r>
          </a:p>
        </p:txBody>
      </p:sp>
      <p:sp>
        <p:nvSpPr>
          <p:cNvPr id="4103" name="Rectangle 7"/>
          <p:cNvSpPr>
            <a:spLocks noChangeArrowheads="1"/>
          </p:cNvSpPr>
          <p:nvPr/>
        </p:nvSpPr>
        <p:spPr bwMode="auto">
          <a:xfrm>
            <a:off x="7010400" y="2590800"/>
            <a:ext cx="1828800" cy="457200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sz="20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HỔNG TRÀNG</a:t>
            </a:r>
          </a:p>
        </p:txBody>
      </p:sp>
      <p:sp>
        <p:nvSpPr>
          <p:cNvPr id="4104" name="Rectangle 8"/>
          <p:cNvSpPr>
            <a:spLocks noChangeArrowheads="1"/>
          </p:cNvSpPr>
          <p:nvPr/>
        </p:nvSpPr>
        <p:spPr bwMode="auto">
          <a:xfrm>
            <a:off x="152400" y="8382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r>
              <a:rPr lang="en-US" b="1" u="sng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1- RUỘT NON:</a:t>
            </a:r>
          </a:p>
          <a:p>
            <a:r>
              <a:rPr lang="en-US" b="1" u="sng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1.1- VỊ TRÍ:</a:t>
            </a:r>
          </a:p>
        </p:txBody>
      </p:sp>
      <p:sp>
        <p:nvSpPr>
          <p:cNvPr id="4107" name="Line 11"/>
          <p:cNvSpPr>
            <a:spLocks noChangeShapeType="1"/>
          </p:cNvSpPr>
          <p:nvPr/>
        </p:nvSpPr>
        <p:spPr bwMode="auto">
          <a:xfrm>
            <a:off x="7696200" y="3200400"/>
            <a:ext cx="0" cy="533400"/>
          </a:xfrm>
          <a:prstGeom prst="line">
            <a:avLst/>
          </a:prstGeom>
          <a:noFill/>
          <a:ln w="76200">
            <a:solidFill>
              <a:srgbClr val="800000"/>
            </a:solidFill>
            <a:round/>
            <a:tailEnd type="triangle" w="med" len="med"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/>
          <a:lstStyle/>
          <a:p>
            <a:pPr>
              <a:defRPr/>
            </a:pP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08" name="Rectangle 12"/>
          <p:cNvSpPr>
            <a:spLocks noChangeArrowheads="1"/>
          </p:cNvSpPr>
          <p:nvPr/>
        </p:nvSpPr>
        <p:spPr bwMode="auto">
          <a:xfrm>
            <a:off x="7086600" y="38100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r>
              <a:rPr lang="en-US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QUAI RUỘT </a:t>
            </a:r>
          </a:p>
          <a:p>
            <a:r>
              <a:rPr lang="en-US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NẰM NGANG</a:t>
            </a:r>
          </a:p>
          <a:p>
            <a:r>
              <a:rPr lang="en-US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NẰM BÊN TRÁI</a:t>
            </a:r>
          </a:p>
        </p:txBody>
      </p:sp>
      <p:sp>
        <p:nvSpPr>
          <p:cNvPr id="4109" name="Line 13"/>
          <p:cNvSpPr>
            <a:spLocks noChangeShapeType="1"/>
          </p:cNvSpPr>
          <p:nvPr/>
        </p:nvSpPr>
        <p:spPr bwMode="auto">
          <a:xfrm>
            <a:off x="1600200" y="3352800"/>
            <a:ext cx="0" cy="533400"/>
          </a:xfrm>
          <a:prstGeom prst="line">
            <a:avLst/>
          </a:prstGeom>
          <a:noFill/>
          <a:ln w="76200">
            <a:solidFill>
              <a:srgbClr val="800000"/>
            </a:solidFill>
            <a:round/>
            <a:tailEnd type="triangle" w="med" len="med"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/>
          <a:lstStyle/>
          <a:p>
            <a:pPr>
              <a:defRPr/>
            </a:pP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10" name="Rectangle 14"/>
          <p:cNvSpPr>
            <a:spLocks noChangeArrowheads="1"/>
          </p:cNvSpPr>
          <p:nvPr/>
        </p:nvSpPr>
        <p:spPr bwMode="auto">
          <a:xfrm>
            <a:off x="914400" y="40386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r>
              <a:rPr lang="en-US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QUAI RUỘT </a:t>
            </a:r>
          </a:p>
          <a:p>
            <a:r>
              <a:rPr lang="en-US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NẰM DỌC</a:t>
            </a:r>
          </a:p>
          <a:p>
            <a:r>
              <a:rPr lang="en-US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NẰM BÊN PHẢI</a:t>
            </a:r>
          </a:p>
        </p:txBody>
      </p:sp>
      <p:sp>
        <p:nvSpPr>
          <p:cNvPr id="73740" name="Title 1"/>
          <p:cNvSpPr>
            <a:spLocks noGrp="1"/>
          </p:cNvSpPr>
          <p:nvPr>
            <p:ph type="title"/>
          </p:nvPr>
        </p:nvSpPr>
        <p:spPr>
          <a:xfrm>
            <a:off x="688975" y="0"/>
            <a:ext cx="7756525" cy="1054100"/>
          </a:xfrm>
        </p:spPr>
        <p:txBody>
          <a:bodyPr/>
          <a:lstStyle/>
          <a:p>
            <a:pPr eaLnBrk="1" hangingPunct="1"/>
            <a:r>
              <a:rPr lang="en-US" b="1" smtClean="0">
                <a:solidFill>
                  <a:srgbClr val="FF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RUỘT NON</a:t>
            </a:r>
            <a:endParaRPr lang="en-US" sz="2400" b="1" smtClean="0">
              <a:solidFill>
                <a:srgbClr val="FF0000"/>
              </a:solidFill>
              <a:latin typeface="Times New Roman" panose="02020603050405020304" pitchFamily="18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4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4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4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4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4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4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00" grpId="0" animBg="1"/>
      <p:bldP spid="4101" grpId="0" animBg="1"/>
      <p:bldP spid="4102" grpId="0" animBg="1"/>
      <p:bldP spid="4103" grpId="0" animBg="1"/>
      <p:bldP spid="4104" grpId="0"/>
      <p:bldP spid="4108" grpId="0"/>
      <p:bldP spid="4110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4B2288-79A2-4C25-BF45-C3D3FB082BD7}" type="slidenum">
              <a:rPr lang="en-US"/>
              <a:t>39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5" name="Content Placeholder 4"/>
          <p:cNvGraphicFramePr>
            <a:graphicFrameLocks noGrp="1" noChangeAspect="1"/>
          </p:cNvGraphicFramePr>
          <p:nvPr>
            <p:ph idx="1"/>
          </p:nvPr>
        </p:nvGraphicFramePr>
        <p:xfrm>
          <a:off x="698500" y="2391410"/>
          <a:ext cx="7747000" cy="3349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5" r:id="rId3" imgW="5080000" imgH="2038350" progId="Paint.Picture">
                  <p:embed/>
                </p:oleObj>
              </mc:Choice>
              <mc:Fallback>
                <p:oleObj r:id="rId3" imgW="5080000" imgH="2038350" progId="Paint.Picture">
                  <p:embed/>
                  <p:pic>
                    <p:nvPicPr>
                      <p:cNvPr id="0" name="Picture 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98500" y="2391410"/>
                        <a:ext cx="7747000" cy="3349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lide Number Placeholder 1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</a:ln>
        </p:spPr>
        <p:txBody>
          <a:bodyPr wrap="square" numCol="1" anchorCtr="0" compatLnSpc="1"/>
          <a:lstStyle/>
          <a:p>
            <a:fld id="{267F1047-1C61-4AC1-8486-0A66AA431A69}" type="slidenum">
              <a:rPr lang="en-US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fld>
            <a:endParaRPr lang="en-US" altLang="en-US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125" name="Picture 5"/>
          <p:cNvPicPr>
            <a:picLocks noChangeAspect="1" noChangeArrowheads="1"/>
          </p:cNvPicPr>
          <p:nvPr/>
        </p:nvPicPr>
        <p:blipFill rotWithShape="1">
          <a:blip r:embed="rId2"/>
          <a:srcRect l="10607" t="31684" r="56087" b="11054"/>
          <a:stretch>
            <a:fillRect/>
          </a:stretch>
        </p:blipFill>
        <p:spPr bwMode="auto">
          <a:xfrm>
            <a:off x="1571625" y="0"/>
            <a:ext cx="6126163" cy="685800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  <a:alpha val="50000"/>
              </a:schemeClr>
            </a:prst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22" name="Picture 3" descr="tieu-hoa-I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2209800" y="685800"/>
            <a:ext cx="5334000" cy="6172200"/>
          </a:xfrm>
          <a:noFill/>
        </p:spPr>
      </p:pic>
      <p:sp>
        <p:nvSpPr>
          <p:cNvPr id="11268" name="Line 4"/>
          <p:cNvSpPr>
            <a:spLocks noChangeShapeType="1"/>
          </p:cNvSpPr>
          <p:nvPr/>
        </p:nvSpPr>
        <p:spPr bwMode="auto">
          <a:xfrm flipH="1" flipV="1">
            <a:off x="3124200" y="2514600"/>
            <a:ext cx="1752600" cy="2286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1269" name="Text Box 5"/>
          <p:cNvSpPr txBox="1">
            <a:spLocks noChangeArrowheads="1"/>
          </p:cNvSpPr>
          <p:nvPr/>
        </p:nvSpPr>
        <p:spPr bwMode="auto">
          <a:xfrm>
            <a:off x="228600" y="2057400"/>
            <a:ext cx="3025775" cy="6461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ĐỘNG MẠCH</a:t>
            </a:r>
          </a:p>
          <a:p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MẠC TREO TRÀNG TRÊN</a:t>
            </a:r>
          </a:p>
        </p:txBody>
      </p:sp>
      <p:sp>
        <p:nvSpPr>
          <p:cNvPr id="11270" name="Line 6"/>
          <p:cNvSpPr>
            <a:spLocks noChangeShapeType="1"/>
          </p:cNvSpPr>
          <p:nvPr/>
        </p:nvSpPr>
        <p:spPr bwMode="auto">
          <a:xfrm>
            <a:off x="1600200" y="2743200"/>
            <a:ext cx="0" cy="685800"/>
          </a:xfrm>
          <a:prstGeom prst="line">
            <a:avLst/>
          </a:prstGeom>
          <a:noFill/>
          <a:ln w="76200">
            <a:solidFill>
              <a:srgbClr val="008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1271" name="Text Box 7"/>
          <p:cNvSpPr txBox="1">
            <a:spLocks noChangeArrowheads="1"/>
          </p:cNvSpPr>
          <p:nvPr/>
        </p:nvSpPr>
        <p:spPr bwMode="auto">
          <a:xfrm>
            <a:off x="399245" y="3438682"/>
            <a:ext cx="2267756" cy="1200329"/>
          </a:xfrm>
          <a:prstGeom prst="rect">
            <a:avLst/>
          </a:prstGeom>
          <a:solidFill>
            <a:srgbClr val="FF00FF">
              <a:alpha val="45097"/>
            </a:srgbClr>
          </a:solidFill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CUNG CẤP MÁU</a:t>
            </a:r>
          </a:p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CHO RUỘT </a:t>
            </a:r>
            <a:r>
              <a:rPr lang="en-US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NON, </a:t>
            </a: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½ RUỘT GIÀ </a:t>
            </a:r>
            <a:r>
              <a:rPr lang="en-US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(P) VÀ 1 PHẦN TỤY</a:t>
            </a:r>
            <a:endParaRPr lang="en-US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272" name="Rectangle 8"/>
          <p:cNvSpPr>
            <a:spLocks noChangeArrowheads="1"/>
          </p:cNvSpPr>
          <p:nvPr/>
        </p:nvSpPr>
        <p:spPr bwMode="auto">
          <a:xfrm>
            <a:off x="152400" y="7620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r>
              <a:rPr lang="en-US" b="1" u="sng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1- RUỘT NON:</a:t>
            </a:r>
          </a:p>
          <a:p>
            <a:r>
              <a:rPr lang="en-US" b="1" u="sng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1.3- ĐỘNG MẠCH:</a:t>
            </a:r>
          </a:p>
        </p:txBody>
      </p:sp>
      <p:sp>
        <p:nvSpPr>
          <p:cNvPr id="81928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1929" name="Title 1"/>
          <p:cNvSpPr txBox="1"/>
          <p:nvPr/>
        </p:nvSpPr>
        <p:spPr bwMode="auto">
          <a:xfrm>
            <a:off x="688975" y="0"/>
            <a:ext cx="7756525" cy="10541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pPr algn="ctr"/>
            <a:r>
              <a:rPr lang="en-US" sz="5400" b="1">
                <a:solidFill>
                  <a:srgbClr val="FF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RUỘT NON</a:t>
            </a:r>
            <a:endParaRPr lang="en-US" sz="2400" b="1">
              <a:solidFill>
                <a:srgbClr val="FF0000"/>
              </a:solidFill>
              <a:latin typeface="Times New Roman" panose="02020603050405020304" pitchFamily="18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2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2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1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1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1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1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8" grpId="0" animBg="1"/>
      <p:bldP spid="11269" grpId="0"/>
      <p:bldP spid="11270" grpId="0" animBg="1"/>
      <p:bldP spid="11271" grpId="0" animBg="1"/>
      <p:bldP spid="11272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82947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82948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</a:ln>
        </p:spPr>
        <p:txBody>
          <a:bodyPr wrap="square" numCol="1" anchorCtr="0" compatLnSpc="1"/>
          <a:lstStyle/>
          <a:p>
            <a:fld id="{C479E9C4-9644-487F-AAA5-56EF269FD798}" type="slidenum">
              <a:rPr lang="en-US" smtClean="0"/>
              <a:t>41</a:t>
            </a:fld>
            <a:endParaRPr lang="en-US" smtClean="0"/>
          </a:p>
        </p:txBody>
      </p:sp>
      <p:pic>
        <p:nvPicPr>
          <p:cNvPr id="19968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2413" y="1066800"/>
            <a:ext cx="8639175" cy="5686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</p:pic>
      <p:sp>
        <p:nvSpPr>
          <p:cNvPr id="82950" name="Title 1"/>
          <p:cNvSpPr txBox="1"/>
          <p:nvPr/>
        </p:nvSpPr>
        <p:spPr bwMode="auto">
          <a:xfrm>
            <a:off x="688975" y="0"/>
            <a:ext cx="7756525" cy="10541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pPr algn="ctr"/>
            <a:r>
              <a:rPr lang="en-US" sz="5400" b="1">
                <a:solidFill>
                  <a:srgbClr val="FF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RUỘT GIÀ</a:t>
            </a:r>
            <a:endParaRPr lang="en-US" sz="2400" b="1">
              <a:solidFill>
                <a:srgbClr val="FF0000"/>
              </a:solidFill>
              <a:latin typeface="Times New Roman" panose="02020603050405020304" pitchFamily="18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018" name="Picture 3" descr="tieu-hoa-11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3038475" y="1371600"/>
            <a:ext cx="4124325" cy="5257800"/>
          </a:xfrm>
          <a:noFill/>
        </p:spPr>
      </p:pic>
      <p:sp>
        <p:nvSpPr>
          <p:cNvPr id="13316" name="Rectangle 4"/>
          <p:cNvSpPr>
            <a:spLocks noChangeArrowheads="1"/>
          </p:cNvSpPr>
          <p:nvPr/>
        </p:nvSpPr>
        <p:spPr bwMode="auto">
          <a:xfrm>
            <a:off x="152400" y="7620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endParaRPr lang="en-US" b="1" u="sng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u="sng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2- RUỘT GIÀ:</a:t>
            </a:r>
          </a:p>
          <a:p>
            <a:r>
              <a:rPr lang="en-US" b="1" u="sng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2.2- PHÂN ĐOẠN:</a:t>
            </a:r>
          </a:p>
        </p:txBody>
      </p:sp>
      <p:sp>
        <p:nvSpPr>
          <p:cNvPr id="13317" name="Line 5"/>
          <p:cNvSpPr>
            <a:spLocks noChangeShapeType="1"/>
          </p:cNvSpPr>
          <p:nvPr/>
        </p:nvSpPr>
        <p:spPr bwMode="auto">
          <a:xfrm flipH="1">
            <a:off x="2514600" y="4191000"/>
            <a:ext cx="9906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3318" name="Text Box 6"/>
          <p:cNvSpPr txBox="1">
            <a:spLocks noChangeArrowheads="1"/>
          </p:cNvSpPr>
          <p:nvPr/>
        </p:nvSpPr>
        <p:spPr bwMode="auto">
          <a:xfrm>
            <a:off x="793750" y="3976688"/>
            <a:ext cx="1738313" cy="3698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MANH TRÀNG</a:t>
            </a:r>
          </a:p>
        </p:txBody>
      </p:sp>
      <p:sp>
        <p:nvSpPr>
          <p:cNvPr id="13319" name="Line 7"/>
          <p:cNvSpPr>
            <a:spLocks noChangeShapeType="1"/>
          </p:cNvSpPr>
          <p:nvPr/>
        </p:nvSpPr>
        <p:spPr bwMode="auto">
          <a:xfrm flipH="1">
            <a:off x="3733800" y="4724400"/>
            <a:ext cx="457200" cy="5334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3320" name="Text Box 8"/>
          <p:cNvSpPr txBox="1">
            <a:spLocks noChangeArrowheads="1"/>
          </p:cNvSpPr>
          <p:nvPr/>
        </p:nvSpPr>
        <p:spPr bwMode="auto">
          <a:xfrm>
            <a:off x="2338388" y="5181600"/>
            <a:ext cx="1547812" cy="3667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RUỘT THỪA</a:t>
            </a:r>
          </a:p>
        </p:txBody>
      </p:sp>
      <p:sp>
        <p:nvSpPr>
          <p:cNvPr id="13321" name="Line 9"/>
          <p:cNvSpPr>
            <a:spLocks noChangeShapeType="1"/>
          </p:cNvSpPr>
          <p:nvPr/>
        </p:nvSpPr>
        <p:spPr bwMode="auto">
          <a:xfrm flipH="1" flipV="1">
            <a:off x="2819400" y="3733800"/>
            <a:ext cx="990600" cy="3048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3322" name="Text Box 10"/>
          <p:cNvSpPr txBox="1">
            <a:spLocks noChangeArrowheads="1"/>
          </p:cNvSpPr>
          <p:nvPr/>
        </p:nvSpPr>
        <p:spPr bwMode="auto">
          <a:xfrm>
            <a:off x="260350" y="3519488"/>
            <a:ext cx="2635250" cy="3667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LỖ HỒI- MANH TRÀNG</a:t>
            </a:r>
          </a:p>
        </p:txBody>
      </p:sp>
      <p:sp>
        <p:nvSpPr>
          <p:cNvPr id="13323" name="Line 11"/>
          <p:cNvSpPr>
            <a:spLocks noChangeShapeType="1"/>
          </p:cNvSpPr>
          <p:nvPr/>
        </p:nvSpPr>
        <p:spPr bwMode="auto">
          <a:xfrm flipH="1">
            <a:off x="2667000" y="2743200"/>
            <a:ext cx="914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3324" name="Text Box 12"/>
          <p:cNvSpPr txBox="1">
            <a:spLocks noChangeArrowheads="1"/>
          </p:cNvSpPr>
          <p:nvPr/>
        </p:nvSpPr>
        <p:spPr bwMode="auto">
          <a:xfrm>
            <a:off x="742950" y="2514600"/>
            <a:ext cx="2000250" cy="3667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KẾT TRÀNG LÊN</a:t>
            </a:r>
          </a:p>
        </p:txBody>
      </p:sp>
      <p:sp>
        <p:nvSpPr>
          <p:cNvPr id="13325" name="Line 13"/>
          <p:cNvSpPr>
            <a:spLocks noChangeShapeType="1"/>
          </p:cNvSpPr>
          <p:nvPr/>
        </p:nvSpPr>
        <p:spPr bwMode="auto">
          <a:xfrm flipH="1" flipV="1">
            <a:off x="5105400" y="1676400"/>
            <a:ext cx="0" cy="9144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3326" name="Text Box 14"/>
          <p:cNvSpPr txBox="1">
            <a:spLocks noChangeArrowheads="1"/>
          </p:cNvSpPr>
          <p:nvPr/>
        </p:nvSpPr>
        <p:spPr bwMode="auto">
          <a:xfrm>
            <a:off x="4191000" y="1143000"/>
            <a:ext cx="2393950" cy="3667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KẾT TRÀNG NGANG</a:t>
            </a:r>
          </a:p>
        </p:txBody>
      </p:sp>
      <p:sp>
        <p:nvSpPr>
          <p:cNvPr id="13327" name="Line 15"/>
          <p:cNvSpPr>
            <a:spLocks noChangeShapeType="1"/>
          </p:cNvSpPr>
          <p:nvPr/>
        </p:nvSpPr>
        <p:spPr bwMode="auto">
          <a:xfrm flipH="1">
            <a:off x="2971800" y="1905000"/>
            <a:ext cx="6096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3328" name="Text Box 16"/>
          <p:cNvSpPr txBox="1">
            <a:spLocks noChangeArrowheads="1"/>
          </p:cNvSpPr>
          <p:nvPr/>
        </p:nvSpPr>
        <p:spPr bwMode="auto">
          <a:xfrm>
            <a:off x="527050" y="1676400"/>
            <a:ext cx="2444750" cy="3667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GÓC KẾT TRÀNG (P)</a:t>
            </a:r>
          </a:p>
        </p:txBody>
      </p:sp>
      <p:sp>
        <p:nvSpPr>
          <p:cNvPr id="13329" name="Line 17"/>
          <p:cNvSpPr>
            <a:spLocks noChangeShapeType="1"/>
          </p:cNvSpPr>
          <p:nvPr/>
        </p:nvSpPr>
        <p:spPr bwMode="auto">
          <a:xfrm flipV="1">
            <a:off x="6400800" y="2971800"/>
            <a:ext cx="457200" cy="2286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3330" name="Text Box 18"/>
          <p:cNvSpPr txBox="1">
            <a:spLocks noChangeArrowheads="1"/>
          </p:cNvSpPr>
          <p:nvPr/>
        </p:nvSpPr>
        <p:spPr bwMode="auto">
          <a:xfrm>
            <a:off x="6781800" y="2743200"/>
            <a:ext cx="2393950" cy="3667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KẾT TRÀNG XUỐNG</a:t>
            </a:r>
          </a:p>
        </p:txBody>
      </p:sp>
      <p:sp>
        <p:nvSpPr>
          <p:cNvPr id="13331" name="Line 19"/>
          <p:cNvSpPr>
            <a:spLocks noChangeShapeType="1"/>
          </p:cNvSpPr>
          <p:nvPr/>
        </p:nvSpPr>
        <p:spPr bwMode="auto">
          <a:xfrm flipV="1">
            <a:off x="6705600" y="1524000"/>
            <a:ext cx="381000" cy="2286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3332" name="Text Box 20"/>
          <p:cNvSpPr txBox="1">
            <a:spLocks noChangeArrowheads="1"/>
          </p:cNvSpPr>
          <p:nvPr/>
        </p:nvSpPr>
        <p:spPr bwMode="auto">
          <a:xfrm>
            <a:off x="6781800" y="1219200"/>
            <a:ext cx="2432050" cy="3667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GÓC KẾT TRÀNG (T)</a:t>
            </a:r>
          </a:p>
        </p:txBody>
      </p:sp>
      <p:sp>
        <p:nvSpPr>
          <p:cNvPr id="13333" name="Line 21"/>
          <p:cNvSpPr>
            <a:spLocks noChangeShapeType="1"/>
          </p:cNvSpPr>
          <p:nvPr/>
        </p:nvSpPr>
        <p:spPr bwMode="auto">
          <a:xfrm flipV="1">
            <a:off x="6324600" y="4495800"/>
            <a:ext cx="838200" cy="6096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3334" name="Text Box 22"/>
          <p:cNvSpPr txBox="1">
            <a:spLocks noChangeArrowheads="1"/>
          </p:cNvSpPr>
          <p:nvPr/>
        </p:nvSpPr>
        <p:spPr bwMode="auto">
          <a:xfrm>
            <a:off x="7195186" y="4038600"/>
            <a:ext cx="1555750" cy="6413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KẾT TRÀNG 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SIGMA</a:t>
            </a:r>
          </a:p>
        </p:txBody>
      </p:sp>
      <p:sp>
        <p:nvSpPr>
          <p:cNvPr id="13335" name="Line 23"/>
          <p:cNvSpPr>
            <a:spLocks noChangeShapeType="1"/>
          </p:cNvSpPr>
          <p:nvPr/>
        </p:nvSpPr>
        <p:spPr bwMode="auto">
          <a:xfrm>
            <a:off x="5029200" y="4953000"/>
            <a:ext cx="1524000" cy="6096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3336" name="Text Box 24"/>
          <p:cNvSpPr txBox="1">
            <a:spLocks noChangeArrowheads="1"/>
          </p:cNvSpPr>
          <p:nvPr/>
        </p:nvSpPr>
        <p:spPr bwMode="auto">
          <a:xfrm>
            <a:off x="6553200" y="5348288"/>
            <a:ext cx="1712913" cy="3667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TRỰC TRÀNG</a:t>
            </a:r>
          </a:p>
        </p:txBody>
      </p:sp>
      <p:sp>
        <p:nvSpPr>
          <p:cNvPr id="13337" name="Line 25"/>
          <p:cNvSpPr>
            <a:spLocks noChangeShapeType="1"/>
          </p:cNvSpPr>
          <p:nvPr/>
        </p:nvSpPr>
        <p:spPr bwMode="auto">
          <a:xfrm>
            <a:off x="5105400" y="6248400"/>
            <a:ext cx="838200" cy="2286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3338" name="Text Box 26"/>
          <p:cNvSpPr txBox="1">
            <a:spLocks noChangeArrowheads="1"/>
          </p:cNvSpPr>
          <p:nvPr/>
        </p:nvSpPr>
        <p:spPr bwMode="auto">
          <a:xfrm>
            <a:off x="5943600" y="6262688"/>
            <a:ext cx="1281113" cy="3698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HẬU MÔN</a:t>
            </a:r>
          </a:p>
        </p:txBody>
      </p:sp>
      <p:sp>
        <p:nvSpPr>
          <p:cNvPr id="86042" name="Title 1"/>
          <p:cNvSpPr txBox="1"/>
          <p:nvPr/>
        </p:nvSpPr>
        <p:spPr bwMode="auto">
          <a:xfrm>
            <a:off x="688975" y="0"/>
            <a:ext cx="7756525" cy="10541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pPr algn="ctr"/>
            <a:r>
              <a:rPr lang="en-US" sz="5400" b="1">
                <a:solidFill>
                  <a:srgbClr val="FF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RUỘT GIÀ</a:t>
            </a:r>
            <a:endParaRPr lang="en-US" sz="2400" b="1">
              <a:solidFill>
                <a:srgbClr val="FF0000"/>
              </a:solidFill>
              <a:latin typeface="Times New Roman" panose="02020603050405020304" pitchFamily="18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3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3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3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3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3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13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3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13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13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13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13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3" dur="500"/>
                                        <p:tgtEl>
                                          <p:spTgt spid="13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13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3" dur="500"/>
                                        <p:tgtEl>
                                          <p:spTgt spid="13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13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3" dur="500"/>
                                        <p:tgtEl>
                                          <p:spTgt spid="13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13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3" dur="500"/>
                                        <p:tgtEl>
                                          <p:spTgt spid="13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13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3" dur="500"/>
                                        <p:tgtEl>
                                          <p:spTgt spid="13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500"/>
                                        <p:tgtEl>
                                          <p:spTgt spid="13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6" grpId="0"/>
      <p:bldP spid="13317" grpId="0" animBg="1"/>
      <p:bldP spid="13318" grpId="0"/>
      <p:bldP spid="13319" grpId="0" animBg="1"/>
      <p:bldP spid="13320" grpId="0"/>
      <p:bldP spid="13321" grpId="0" animBg="1"/>
      <p:bldP spid="13322" grpId="0"/>
      <p:bldP spid="13323" grpId="0" animBg="1"/>
      <p:bldP spid="13324" grpId="0"/>
      <p:bldP spid="13325" grpId="0" animBg="1"/>
      <p:bldP spid="13326" grpId="0"/>
      <p:bldP spid="13327" grpId="0" animBg="1"/>
      <p:bldP spid="13328" grpId="0"/>
      <p:bldP spid="13329" grpId="0" animBg="1"/>
      <p:bldP spid="13330" grpId="0"/>
      <p:bldP spid="13331" grpId="0" animBg="1"/>
      <p:bldP spid="13332" grpId="0"/>
      <p:bldP spid="13333" grpId="0" animBg="1"/>
      <p:bldP spid="13334" grpId="0"/>
      <p:bldP spid="13335" grpId="0" animBg="1"/>
      <p:bldP spid="13336" grpId="0"/>
      <p:bldP spid="13337" grpId="0" animBg="1"/>
      <p:bldP spid="13338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87043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</a:ln>
        </p:spPr>
        <p:txBody>
          <a:bodyPr wrap="square" numCol="1" anchorCtr="0" compatLnSpc="1"/>
          <a:lstStyle/>
          <a:p>
            <a:fld id="{77DA9D4D-8D9C-45C8-9336-5499CB6FAB76}" type="slidenum">
              <a:rPr lang="en-US" smtClean="0"/>
              <a:t>43</a:t>
            </a:fld>
            <a:endParaRPr lang="en-US" smtClean="0"/>
          </a:p>
        </p:txBody>
      </p:sp>
      <p:pic>
        <p:nvPicPr>
          <p:cNvPr id="19865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2413" y="1123950"/>
            <a:ext cx="8639175" cy="5581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</p:pic>
      <p:sp>
        <p:nvSpPr>
          <p:cNvPr id="6" name="Rectangle 5"/>
          <p:cNvSpPr/>
          <p:nvPr/>
        </p:nvSpPr>
        <p:spPr>
          <a:xfrm>
            <a:off x="381000" y="2743200"/>
            <a:ext cx="2895600" cy="6096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PHÂN BIỆT RUỘT NON – RUỘT GIÀ</a:t>
            </a:r>
          </a:p>
        </p:txBody>
      </p:sp>
      <p:sp>
        <p:nvSpPr>
          <p:cNvPr id="87046" name="Title 1"/>
          <p:cNvSpPr>
            <a:spLocks noGrp="1"/>
          </p:cNvSpPr>
          <p:nvPr>
            <p:ph type="title"/>
          </p:nvPr>
        </p:nvSpPr>
        <p:spPr>
          <a:xfrm>
            <a:off x="688975" y="0"/>
            <a:ext cx="7756525" cy="1054100"/>
          </a:xfrm>
        </p:spPr>
        <p:txBody>
          <a:bodyPr/>
          <a:lstStyle/>
          <a:p>
            <a:pPr eaLnBrk="1" hangingPunct="1"/>
            <a:r>
              <a:rPr lang="en-US" b="1" smtClean="0">
                <a:solidFill>
                  <a:srgbClr val="FF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RUỘT GIÀ</a:t>
            </a:r>
            <a:endParaRPr lang="en-US" sz="2400" b="1" smtClean="0">
              <a:solidFill>
                <a:srgbClr val="FF0000"/>
              </a:solidFill>
              <a:latin typeface="Times New Roman" panose="02020603050405020304" pitchFamily="18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66" name="Picture 11" descr="ZOO%20234%20The%20Large%20Intestine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1828800" y="990600"/>
            <a:ext cx="5181600" cy="5562600"/>
          </a:xfrm>
          <a:noFill/>
        </p:spPr>
      </p:pic>
      <p:sp>
        <p:nvSpPr>
          <p:cNvPr id="61443" name="Line 3"/>
          <p:cNvSpPr>
            <a:spLocks noChangeShapeType="1"/>
          </p:cNvSpPr>
          <p:nvPr/>
        </p:nvSpPr>
        <p:spPr bwMode="auto">
          <a:xfrm flipH="1">
            <a:off x="2133600" y="2743200"/>
            <a:ext cx="762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61444" name="Text Box 4"/>
          <p:cNvSpPr txBox="1">
            <a:spLocks noChangeArrowheads="1"/>
          </p:cNvSpPr>
          <p:nvPr/>
        </p:nvSpPr>
        <p:spPr bwMode="auto">
          <a:xfrm>
            <a:off x="565150" y="2559050"/>
            <a:ext cx="1492250" cy="6413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TÚI PHÌNH</a:t>
            </a:r>
          </a:p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KẾT TRÀNG</a:t>
            </a:r>
          </a:p>
        </p:txBody>
      </p:sp>
      <p:sp>
        <p:nvSpPr>
          <p:cNvPr id="61445" name="Line 5"/>
          <p:cNvSpPr>
            <a:spLocks noChangeShapeType="1"/>
          </p:cNvSpPr>
          <p:nvPr/>
        </p:nvSpPr>
        <p:spPr bwMode="auto">
          <a:xfrm>
            <a:off x="5791200" y="2057400"/>
            <a:ext cx="1447800" cy="6096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61446" name="Text Box 6"/>
          <p:cNvSpPr txBox="1">
            <a:spLocks noChangeArrowheads="1"/>
          </p:cNvSpPr>
          <p:nvPr/>
        </p:nvSpPr>
        <p:spPr bwMode="auto">
          <a:xfrm>
            <a:off x="7270750" y="2254250"/>
            <a:ext cx="1560513" cy="9159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TÚI THỪA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MẠC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NỐI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DẢI CƠ DỌC</a:t>
            </a:r>
          </a:p>
        </p:txBody>
      </p:sp>
      <p:sp>
        <p:nvSpPr>
          <p:cNvPr id="61448" name="Rectangle 8"/>
          <p:cNvSpPr>
            <a:spLocks noChangeArrowheads="1"/>
          </p:cNvSpPr>
          <p:nvPr/>
        </p:nvSpPr>
        <p:spPr bwMode="auto">
          <a:xfrm>
            <a:off x="152400" y="10668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r>
              <a:rPr lang="en-US" b="1" u="sng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2- RUỘT GIÀ:</a:t>
            </a:r>
          </a:p>
          <a:p>
            <a:r>
              <a:rPr lang="en-US" b="1" u="sng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2.1- HÌNH THỂ NGOÀI:</a:t>
            </a:r>
          </a:p>
        </p:txBody>
      </p:sp>
      <p:sp>
        <p:nvSpPr>
          <p:cNvPr id="88072" name="Title 1"/>
          <p:cNvSpPr txBox="1"/>
          <p:nvPr/>
        </p:nvSpPr>
        <p:spPr bwMode="auto">
          <a:xfrm>
            <a:off x="688975" y="0"/>
            <a:ext cx="7756525" cy="10541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pPr algn="ctr"/>
            <a:r>
              <a:rPr lang="en-US" sz="5400" b="1">
                <a:solidFill>
                  <a:srgbClr val="FF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RUỘT GIÀ</a:t>
            </a:r>
            <a:endParaRPr lang="en-US" sz="2400" b="1">
              <a:solidFill>
                <a:srgbClr val="FF0000"/>
              </a:solidFill>
              <a:latin typeface="Times New Roman" panose="02020603050405020304" pitchFamily="18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14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14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61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61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614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61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43" grpId="0" animBg="1"/>
      <p:bldP spid="61444" grpId="0"/>
      <p:bldP spid="61445" grpId="0" animBg="1"/>
      <p:bldP spid="61446" grpId="0"/>
      <p:bldP spid="61448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89091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89092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</a:ln>
        </p:spPr>
        <p:txBody>
          <a:bodyPr wrap="square" numCol="1" anchorCtr="0" compatLnSpc="1"/>
          <a:lstStyle/>
          <a:p>
            <a:fld id="{A10189A6-4F47-4D88-8F7F-656DEEB4E13F}" type="slidenum">
              <a:rPr lang="en-US" smtClean="0"/>
              <a:t>45</a:t>
            </a:fld>
            <a:endParaRPr lang="en-US" smtClean="0"/>
          </a:p>
        </p:txBody>
      </p:sp>
      <p:pic>
        <p:nvPicPr>
          <p:cNvPr id="20173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7175" y="1295400"/>
            <a:ext cx="8629650" cy="5534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</p:pic>
      <p:sp>
        <p:nvSpPr>
          <p:cNvPr id="89094" name="Title 1"/>
          <p:cNvSpPr txBox="1"/>
          <p:nvPr/>
        </p:nvSpPr>
        <p:spPr bwMode="auto">
          <a:xfrm>
            <a:off x="688975" y="0"/>
            <a:ext cx="7756525" cy="10541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pPr algn="ctr"/>
            <a:r>
              <a:rPr lang="en-US" sz="5400" b="1">
                <a:solidFill>
                  <a:srgbClr val="FF000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RUỘT GIÀ</a:t>
            </a:r>
            <a:endParaRPr lang="en-US" sz="2400" b="1">
              <a:solidFill>
                <a:srgbClr val="FF0000"/>
              </a:solidFill>
              <a:latin typeface="Times New Roman" panose="02020603050405020304" pitchFamily="18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Hệ thông máu tới gan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4B2288-79A2-4C25-BF45-C3D3FB082BD7}" type="slidenum">
              <a:rPr lang="en-US"/>
              <a:t>46</a:t>
            </a:fld>
            <a:endParaRPr lang="en-US"/>
          </a:p>
        </p:txBody>
      </p:sp>
      <p:pic>
        <p:nvPicPr>
          <p:cNvPr id="6146" name="Picture 2" descr="C:\Users\USER\Desktop\tinh-mach-cua-gan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625" y="1936115"/>
            <a:ext cx="7063740" cy="4709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105475" name="Slide Number Placeholder 2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</a:ln>
        </p:spPr>
        <p:txBody>
          <a:bodyPr wrap="square" numCol="1" anchorCtr="0" compatLnSpc="1"/>
          <a:lstStyle/>
          <a:p>
            <a:fld id="{04BD8460-62D6-4003-BA11-4AF184A41848}" type="slidenum">
              <a:rPr lang="en-US" smtClean="0"/>
              <a:t>47</a:t>
            </a:fld>
            <a:endParaRPr lang="en-US" smtClean="0"/>
          </a:p>
        </p:txBody>
      </p:sp>
      <p:pic>
        <p:nvPicPr>
          <p:cNvPr id="2191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2413" y="533400"/>
            <a:ext cx="8639175" cy="5495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498" name="Picture 3" descr="TIeu-hoa-16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2895600" y="1219200"/>
            <a:ext cx="4572000" cy="5486400"/>
          </a:xfrm>
          <a:noFill/>
        </p:spPr>
      </p:pic>
      <p:sp>
        <p:nvSpPr>
          <p:cNvPr id="20485" name="Rectangle 5"/>
          <p:cNvSpPr>
            <a:spLocks noChangeArrowheads="1"/>
          </p:cNvSpPr>
          <p:nvPr/>
        </p:nvSpPr>
        <p:spPr bwMode="auto">
          <a:xfrm>
            <a:off x="152400" y="762000"/>
            <a:ext cx="9144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anchor="ctr"/>
          <a:lstStyle/>
          <a:p>
            <a:endParaRPr lang="en-US" b="1" u="sng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u="sng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TĨNH MẠCH CỬA:</a:t>
            </a:r>
          </a:p>
        </p:txBody>
      </p:sp>
      <p:sp>
        <p:nvSpPr>
          <p:cNvPr id="20487" name="Text Box 7"/>
          <p:cNvSpPr txBox="1">
            <a:spLocks noChangeArrowheads="1"/>
          </p:cNvSpPr>
          <p:nvPr/>
        </p:nvSpPr>
        <p:spPr bwMode="auto">
          <a:xfrm>
            <a:off x="152400" y="1828800"/>
            <a:ext cx="2138363" cy="369888"/>
          </a:xfrm>
          <a:prstGeom prst="rect">
            <a:avLst/>
          </a:prstGeom>
          <a:solidFill>
            <a:srgbClr val="FF33CC"/>
          </a:solidFill>
          <a:ln w="9525">
            <a:noFill/>
            <a:miter lim="800000"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TĨNH MẠCH CỬA</a:t>
            </a:r>
          </a:p>
        </p:txBody>
      </p:sp>
      <p:sp>
        <p:nvSpPr>
          <p:cNvPr id="20488" name="Line 8"/>
          <p:cNvSpPr>
            <a:spLocks noChangeShapeType="1"/>
          </p:cNvSpPr>
          <p:nvPr/>
        </p:nvSpPr>
        <p:spPr bwMode="auto">
          <a:xfrm>
            <a:off x="685800" y="2286000"/>
            <a:ext cx="0" cy="3657600"/>
          </a:xfrm>
          <a:prstGeom prst="line">
            <a:avLst/>
          </a:prstGeom>
          <a:noFill/>
          <a:ln w="76200">
            <a:solidFill>
              <a:srgbClr val="800080"/>
            </a:solidFill>
            <a:round/>
          </a:ln>
        </p:spPr>
        <p:txBody>
          <a:bodyPr/>
          <a:lstStyle/>
          <a:p>
            <a:endParaRPr lang="en-US"/>
          </a:p>
        </p:txBody>
      </p:sp>
      <p:sp>
        <p:nvSpPr>
          <p:cNvPr id="20489" name="Line 9"/>
          <p:cNvSpPr>
            <a:spLocks noChangeShapeType="1"/>
          </p:cNvSpPr>
          <p:nvPr/>
        </p:nvSpPr>
        <p:spPr bwMode="auto">
          <a:xfrm>
            <a:off x="685800" y="3962400"/>
            <a:ext cx="4267200" cy="0"/>
          </a:xfrm>
          <a:prstGeom prst="line">
            <a:avLst/>
          </a:prstGeom>
          <a:noFill/>
          <a:ln w="38100">
            <a:solidFill>
              <a:srgbClr val="80008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0490" name="Line 10"/>
          <p:cNvSpPr>
            <a:spLocks noChangeShapeType="1"/>
          </p:cNvSpPr>
          <p:nvPr/>
        </p:nvSpPr>
        <p:spPr bwMode="auto">
          <a:xfrm flipV="1">
            <a:off x="685800" y="3124200"/>
            <a:ext cx="4648200" cy="0"/>
          </a:xfrm>
          <a:prstGeom prst="line">
            <a:avLst/>
          </a:prstGeom>
          <a:noFill/>
          <a:ln w="38100">
            <a:solidFill>
              <a:srgbClr val="80008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0491" name="Line 11"/>
          <p:cNvSpPr>
            <a:spLocks noChangeShapeType="1"/>
          </p:cNvSpPr>
          <p:nvPr/>
        </p:nvSpPr>
        <p:spPr bwMode="auto">
          <a:xfrm flipV="1">
            <a:off x="685800" y="4572000"/>
            <a:ext cx="5257800" cy="0"/>
          </a:xfrm>
          <a:prstGeom prst="line">
            <a:avLst/>
          </a:prstGeom>
          <a:noFill/>
          <a:ln w="38100">
            <a:solidFill>
              <a:srgbClr val="80008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0492" name="Text Box 12"/>
          <p:cNvSpPr txBox="1">
            <a:spLocks noChangeArrowheads="1"/>
          </p:cNvSpPr>
          <p:nvPr/>
        </p:nvSpPr>
        <p:spPr bwMode="auto">
          <a:xfrm>
            <a:off x="685800" y="3595688"/>
            <a:ext cx="3333750" cy="3667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TM MẠC TREO TRÀNG TRÊN</a:t>
            </a:r>
          </a:p>
        </p:txBody>
      </p:sp>
      <p:sp>
        <p:nvSpPr>
          <p:cNvPr id="20493" name="Text Box 13"/>
          <p:cNvSpPr txBox="1">
            <a:spLocks noChangeArrowheads="1"/>
          </p:cNvSpPr>
          <p:nvPr/>
        </p:nvSpPr>
        <p:spPr bwMode="auto">
          <a:xfrm>
            <a:off x="685800" y="2743200"/>
            <a:ext cx="1217613" cy="3698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TM LÁCH</a:t>
            </a:r>
          </a:p>
        </p:txBody>
      </p:sp>
      <p:sp>
        <p:nvSpPr>
          <p:cNvPr id="20494" name="Text Box 14"/>
          <p:cNvSpPr txBox="1">
            <a:spLocks noChangeArrowheads="1"/>
          </p:cNvSpPr>
          <p:nvPr/>
        </p:nvSpPr>
        <p:spPr bwMode="auto">
          <a:xfrm>
            <a:off x="685800" y="4205288"/>
            <a:ext cx="3330575" cy="3667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TM MẠC TREO TRÀNG DƯỚI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4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4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04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1000"/>
                                        <p:tgtEl>
                                          <p:spTgt spid="20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204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000"/>
                                        <p:tgtEl>
                                          <p:spTgt spid="204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204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1000"/>
                                        <p:tgtEl>
                                          <p:spTgt spid="204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1000"/>
                                        <p:tgtEl>
                                          <p:spTgt spid="204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1000"/>
                                        <p:tgtEl>
                                          <p:spTgt spid="204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85" grpId="0"/>
      <p:bldP spid="20487" grpId="0" animBg="1"/>
      <p:bldP spid="20488" grpId="0" animBg="1"/>
      <p:bldP spid="20489" grpId="0" animBg="1"/>
      <p:bldP spid="20490" grpId="0" animBg="1"/>
      <p:bldP spid="20491" grpId="0" animBg="1"/>
      <p:bldP spid="20492" grpId="0"/>
      <p:bldP spid="20493" grpId="0"/>
      <p:bldP spid="20494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Đ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MẠC TREO TRÀNG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TRÊN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nuôi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½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ruột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già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(P)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Đ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MẠC TREO TRÀNG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DƯỚI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nuôi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½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ruột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(T)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4B2288-79A2-4C25-BF45-C3D3FB082BD7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2613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Title 4"/>
          <p:cNvSpPr>
            <a:spLocks noGrp="1"/>
          </p:cNvSpPr>
          <p:nvPr>
            <p:ph type="title"/>
          </p:nvPr>
        </p:nvSpPr>
        <p:spPr>
          <a:xfrm>
            <a:off x="0" y="2057400"/>
            <a:ext cx="9144000" cy="1752600"/>
          </a:xfrm>
        </p:spPr>
        <p:txBody>
          <a:bodyPr rtlCol="0">
            <a:no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5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GIẢI PHẪU MIỆNG – HẦU</a:t>
            </a:r>
            <a:endParaRPr lang="en-US" sz="22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363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</a:ln>
        </p:spPr>
        <p:txBody>
          <a:bodyPr wrap="square" numCol="1" anchorCtr="0" compatLnSpc="1"/>
          <a:lstStyle/>
          <a:p>
            <a:fld id="{68BC0246-1FFD-47E6-A10B-14240F8AC4D9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fld>
            <a:endParaRPr lang="en-US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Q: </a:t>
            </a:r>
            <a:r>
              <a:rPr lang="en-US" dirty="0" err="1" smtClean="0"/>
              <a:t>khi</a:t>
            </a:r>
            <a:r>
              <a:rPr lang="en-US" dirty="0" smtClean="0"/>
              <a:t> </a:t>
            </a:r>
            <a:r>
              <a:rPr lang="en-US" dirty="0" err="1" smtClean="0"/>
              <a:t>dùng</a:t>
            </a:r>
            <a:r>
              <a:rPr lang="en-US" dirty="0" smtClean="0"/>
              <a:t> paracetamol </a:t>
            </a:r>
            <a:r>
              <a:rPr lang="en-US" dirty="0" err="1" smtClean="0"/>
              <a:t>có</a:t>
            </a:r>
            <a:r>
              <a:rPr lang="en-US" dirty="0" smtClean="0"/>
              <a:t> 3 </a:t>
            </a:r>
            <a:r>
              <a:rPr lang="en-US" dirty="0" err="1" smtClean="0"/>
              <a:t>cách</a:t>
            </a:r>
            <a:r>
              <a:rPr lang="en-US" dirty="0" smtClean="0"/>
              <a:t>: </a:t>
            </a:r>
            <a:r>
              <a:rPr lang="en-US" dirty="0" err="1" smtClean="0"/>
              <a:t>uống</a:t>
            </a:r>
            <a:r>
              <a:rPr lang="en-US" dirty="0" smtClean="0"/>
              <a:t>, </a:t>
            </a:r>
            <a:r>
              <a:rPr lang="en-US" dirty="0" err="1" smtClean="0"/>
              <a:t>tiêm</a:t>
            </a:r>
            <a:r>
              <a:rPr lang="en-US" dirty="0" smtClean="0"/>
              <a:t>, </a:t>
            </a:r>
            <a:r>
              <a:rPr lang="en-US" dirty="0" err="1" smtClean="0"/>
              <a:t>đặt</a:t>
            </a:r>
            <a:r>
              <a:rPr lang="en-US" dirty="0" smtClean="0"/>
              <a:t> </a:t>
            </a:r>
            <a:r>
              <a:rPr lang="en-US" dirty="0" err="1" smtClean="0"/>
              <a:t>hậu</a:t>
            </a:r>
            <a:r>
              <a:rPr lang="en-US" dirty="0" smtClean="0"/>
              <a:t> </a:t>
            </a:r>
            <a:r>
              <a:rPr lang="en-US" dirty="0" err="1" smtClean="0"/>
              <a:t>môn</a:t>
            </a:r>
            <a:r>
              <a:rPr lang="en-US" dirty="0" smtClean="0"/>
              <a:t>. </a:t>
            </a:r>
            <a:r>
              <a:rPr lang="en-US" dirty="0" err="1" smtClean="0"/>
              <a:t>Cách</a:t>
            </a:r>
            <a:r>
              <a:rPr lang="en-US" dirty="0" smtClean="0"/>
              <a:t> </a:t>
            </a:r>
            <a:r>
              <a:rPr lang="en-US" dirty="0" err="1" smtClean="0"/>
              <a:t>nào</a:t>
            </a:r>
            <a:r>
              <a:rPr lang="en-US" dirty="0" smtClean="0"/>
              <a:t> </a:t>
            </a:r>
            <a:r>
              <a:rPr lang="en-US" dirty="0" err="1" smtClean="0"/>
              <a:t>ít</a:t>
            </a:r>
            <a:r>
              <a:rPr lang="en-US" dirty="0" smtClean="0"/>
              <a:t> </a:t>
            </a:r>
            <a:r>
              <a:rPr lang="en-US" dirty="0" err="1" smtClean="0"/>
              <a:t>hại</a:t>
            </a:r>
            <a:r>
              <a:rPr lang="en-US" dirty="0" smtClean="0"/>
              <a:t> </a:t>
            </a:r>
            <a:r>
              <a:rPr lang="en-US" dirty="0" err="1" smtClean="0"/>
              <a:t>gan</a:t>
            </a:r>
            <a:r>
              <a:rPr lang="en-US" dirty="0" smtClean="0"/>
              <a:t> </a:t>
            </a:r>
            <a:r>
              <a:rPr lang="en-US" dirty="0" err="1" smtClean="0"/>
              <a:t>nhất</a:t>
            </a:r>
            <a:r>
              <a:rPr lang="en-US" dirty="0" smtClean="0"/>
              <a:t>?</a:t>
            </a:r>
            <a:br>
              <a:rPr lang="en-US" dirty="0" smtClean="0"/>
            </a:br>
            <a:r>
              <a:rPr lang="en-US" dirty="0" smtClean="0"/>
              <a:t>- </a:t>
            </a:r>
            <a:r>
              <a:rPr lang="en-US" dirty="0" err="1" smtClean="0"/>
              <a:t>Hại</a:t>
            </a:r>
            <a:r>
              <a:rPr lang="en-US" dirty="0" smtClean="0"/>
              <a:t> </a:t>
            </a:r>
            <a:r>
              <a:rPr lang="en-US" dirty="0" err="1" smtClean="0"/>
              <a:t>gan</a:t>
            </a:r>
            <a:r>
              <a:rPr lang="en-US" dirty="0" smtClean="0"/>
              <a:t> </a:t>
            </a:r>
            <a:r>
              <a:rPr lang="en-US" dirty="0" err="1" smtClean="0"/>
              <a:t>nhất</a:t>
            </a:r>
            <a:r>
              <a:rPr lang="en-US" dirty="0" smtClean="0"/>
              <a:t> </a:t>
            </a:r>
            <a:r>
              <a:rPr lang="en-US" dirty="0" err="1" smtClean="0"/>
              <a:t>khi</a:t>
            </a:r>
            <a:r>
              <a:rPr lang="en-US" dirty="0" smtClean="0"/>
              <a:t> </a:t>
            </a:r>
            <a:r>
              <a:rPr lang="en-US" dirty="0" err="1" smtClean="0"/>
              <a:t>nó</a:t>
            </a:r>
            <a:r>
              <a:rPr lang="en-US" dirty="0" smtClean="0"/>
              <a:t> qua </a:t>
            </a:r>
            <a:r>
              <a:rPr lang="en-US" dirty="0" err="1" smtClean="0"/>
              <a:t>gan</a:t>
            </a:r>
            <a:r>
              <a:rPr lang="en-US" dirty="0" smtClean="0"/>
              <a:t> </a:t>
            </a:r>
            <a:r>
              <a:rPr lang="en-US" dirty="0" err="1" smtClean="0"/>
              <a:t>lần</a:t>
            </a:r>
            <a:r>
              <a:rPr lang="en-US" dirty="0" smtClean="0"/>
              <a:t> 1, especially </a:t>
            </a:r>
            <a:r>
              <a:rPr lang="en-US" dirty="0" err="1" smtClean="0"/>
              <a:t>đi</a:t>
            </a:r>
            <a:r>
              <a:rPr lang="en-US" dirty="0" smtClean="0"/>
              <a:t> qua TM </a:t>
            </a:r>
            <a:r>
              <a:rPr lang="en-US" dirty="0" err="1" smtClean="0"/>
              <a:t>cửa</a:t>
            </a:r>
            <a:r>
              <a:rPr lang="en-US" dirty="0" smtClean="0"/>
              <a:t> </a:t>
            </a:r>
            <a:r>
              <a:rPr lang="en-US" dirty="0" err="1" smtClean="0"/>
              <a:t>vì</a:t>
            </a:r>
            <a:r>
              <a:rPr lang="en-US" dirty="0" smtClean="0"/>
              <a:t> TM </a:t>
            </a:r>
            <a:r>
              <a:rPr lang="en-US" dirty="0" err="1" smtClean="0"/>
              <a:t>cửa</a:t>
            </a:r>
            <a:r>
              <a:rPr lang="en-US" dirty="0" smtClean="0"/>
              <a:t> </a:t>
            </a:r>
            <a:r>
              <a:rPr lang="en-US" dirty="0" err="1" smtClean="0"/>
              <a:t>đổ</a:t>
            </a:r>
            <a:r>
              <a:rPr lang="en-US" dirty="0" smtClean="0"/>
              <a:t> </a:t>
            </a:r>
            <a:r>
              <a:rPr lang="en-US" dirty="0" err="1" smtClean="0"/>
              <a:t>tới</a:t>
            </a:r>
            <a:r>
              <a:rPr lang="en-US" dirty="0" smtClean="0"/>
              <a:t> 1,5l </a:t>
            </a:r>
            <a:r>
              <a:rPr lang="en-US" dirty="0" err="1" smtClean="0"/>
              <a:t>máu</a:t>
            </a:r>
            <a:r>
              <a:rPr lang="en-US" dirty="0" smtClean="0"/>
              <a:t> </a:t>
            </a:r>
            <a:r>
              <a:rPr lang="en-US" dirty="0" err="1" smtClean="0"/>
              <a:t>vào</a:t>
            </a:r>
            <a:r>
              <a:rPr lang="en-US" dirty="0" smtClean="0"/>
              <a:t> </a:t>
            </a:r>
            <a:r>
              <a:rPr lang="en-US" dirty="0" err="1" smtClean="0"/>
              <a:t>gan</a:t>
            </a:r>
            <a:r>
              <a:rPr lang="en-US" dirty="0" smtClean="0"/>
              <a:t>, </a:t>
            </a:r>
            <a:r>
              <a:rPr lang="en-US" dirty="0" err="1" smtClean="0"/>
              <a:t>hại</a:t>
            </a:r>
            <a:r>
              <a:rPr lang="en-US" dirty="0" smtClean="0"/>
              <a:t> </a:t>
            </a:r>
            <a:r>
              <a:rPr lang="en-US" dirty="0" err="1" smtClean="0"/>
              <a:t>gan</a:t>
            </a:r>
            <a:r>
              <a:rPr lang="en-US" dirty="0" smtClean="0"/>
              <a:t> </a:t>
            </a:r>
            <a:r>
              <a:rPr lang="en-US" dirty="0" err="1" smtClean="0"/>
              <a:t>thứ</a:t>
            </a:r>
            <a:r>
              <a:rPr lang="en-US" dirty="0" smtClean="0"/>
              <a:t> </a:t>
            </a:r>
            <a:r>
              <a:rPr lang="en-US" dirty="0" err="1" smtClean="0"/>
              <a:t>nhì</a:t>
            </a:r>
            <a:r>
              <a:rPr lang="en-US" dirty="0" smtClean="0"/>
              <a:t> </a:t>
            </a:r>
            <a:r>
              <a:rPr lang="en-US" dirty="0" err="1" smtClean="0"/>
              <a:t>là</a:t>
            </a:r>
            <a:r>
              <a:rPr lang="en-US" dirty="0" smtClean="0"/>
              <a:t> </a:t>
            </a:r>
            <a:r>
              <a:rPr lang="en-US" dirty="0" err="1" smtClean="0"/>
              <a:t>đi</a:t>
            </a:r>
            <a:r>
              <a:rPr lang="en-US" dirty="0" smtClean="0"/>
              <a:t> qua ĐM </a:t>
            </a:r>
            <a:r>
              <a:rPr lang="en-US" dirty="0" err="1" smtClean="0"/>
              <a:t>gan</a:t>
            </a:r>
            <a:r>
              <a:rPr lang="en-US" dirty="0" smtClean="0"/>
              <a:t> </a:t>
            </a:r>
            <a:r>
              <a:rPr lang="en-US" dirty="0" err="1" smtClean="0"/>
              <a:t>khi</a:t>
            </a:r>
            <a:r>
              <a:rPr lang="en-US" dirty="0" smtClean="0"/>
              <a:t> </a:t>
            </a:r>
            <a:r>
              <a:rPr lang="en-US" dirty="0" err="1" smtClean="0"/>
              <a:t>nó</a:t>
            </a:r>
            <a:r>
              <a:rPr lang="en-US" dirty="0" smtClean="0"/>
              <a:t> </a:t>
            </a:r>
            <a:r>
              <a:rPr lang="en-US" dirty="0" err="1" smtClean="0"/>
              <a:t>đổ</a:t>
            </a:r>
            <a:r>
              <a:rPr lang="en-US" dirty="0" smtClean="0"/>
              <a:t> 300ml </a:t>
            </a:r>
            <a:r>
              <a:rPr lang="en-US" dirty="0" err="1" smtClean="0"/>
              <a:t>máu</a:t>
            </a:r>
            <a:r>
              <a:rPr lang="en-US" dirty="0" smtClean="0"/>
              <a:t> </a:t>
            </a:r>
            <a:r>
              <a:rPr lang="en-US" dirty="0" err="1" smtClean="0"/>
              <a:t>vào</a:t>
            </a:r>
            <a:r>
              <a:rPr lang="en-US" dirty="0" smtClean="0"/>
              <a:t> </a:t>
            </a:r>
            <a:r>
              <a:rPr lang="en-US" dirty="0" err="1" smtClean="0"/>
              <a:t>gan</a:t>
            </a:r>
            <a:r>
              <a:rPr lang="en-US" dirty="0" smtClean="0"/>
              <a:t>.</a:t>
            </a:r>
          </a:p>
          <a:p>
            <a:r>
              <a:rPr lang="en-US" dirty="0" smtClean="0"/>
              <a:t>A: 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 err="1" smtClean="0"/>
              <a:t>Uống</a:t>
            </a:r>
            <a:r>
              <a:rPr lang="en-US" dirty="0" smtClean="0"/>
              <a:t>: </a:t>
            </a:r>
            <a:r>
              <a:rPr lang="en-US" dirty="0" err="1" smtClean="0"/>
              <a:t>miệng</a:t>
            </a:r>
            <a:r>
              <a:rPr lang="en-US" dirty="0" smtClean="0">
                <a:sym typeface="Wingdings" panose="05000000000000000000" pitchFamily="2" charset="2"/>
              </a:rPr>
              <a:t> </a:t>
            </a:r>
            <a:r>
              <a:rPr lang="en-US" dirty="0" err="1" smtClean="0">
                <a:sym typeface="Wingdings" panose="05000000000000000000" pitchFamily="2" charset="2"/>
              </a:rPr>
              <a:t>hầu</a:t>
            </a:r>
            <a:r>
              <a:rPr lang="en-US" dirty="0" smtClean="0">
                <a:sym typeface="Wingdings" panose="05000000000000000000" pitchFamily="2" charset="2"/>
              </a:rPr>
              <a:t>  TQ DD </a:t>
            </a:r>
            <a:r>
              <a:rPr lang="en-US" dirty="0" err="1" smtClean="0">
                <a:sym typeface="Wingdings" panose="05000000000000000000" pitchFamily="2" charset="2"/>
              </a:rPr>
              <a:t>Ruột</a:t>
            </a:r>
            <a:r>
              <a:rPr lang="en-US" dirty="0" smtClean="0">
                <a:sym typeface="Wingdings" panose="05000000000000000000" pitchFamily="2" charset="2"/>
              </a:rPr>
              <a:t> Non (RN). </a:t>
            </a:r>
            <a:r>
              <a:rPr lang="en-US" dirty="0" err="1" smtClean="0">
                <a:sym typeface="Wingdings" panose="05000000000000000000" pitchFamily="2" charset="2"/>
              </a:rPr>
              <a:t>Mà</a:t>
            </a:r>
            <a:r>
              <a:rPr lang="en-US" dirty="0" smtClean="0">
                <a:sym typeface="Wingdings" panose="05000000000000000000" pitchFamily="2" charset="2"/>
              </a:rPr>
              <a:t> RN </a:t>
            </a:r>
            <a:r>
              <a:rPr lang="en-US" dirty="0" err="1" smtClean="0">
                <a:sym typeface="Wingdings" panose="05000000000000000000" pitchFamily="2" charset="2"/>
              </a:rPr>
              <a:t>là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 err="1" smtClean="0">
                <a:sym typeface="Wingdings" panose="05000000000000000000" pitchFamily="2" charset="2"/>
              </a:rPr>
              <a:t>nơi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 err="1" smtClean="0">
                <a:sym typeface="Wingdings" panose="05000000000000000000" pitchFamily="2" charset="2"/>
              </a:rPr>
              <a:t>được</a:t>
            </a:r>
            <a:r>
              <a:rPr lang="en-US" dirty="0" smtClean="0">
                <a:sym typeface="Wingdings" panose="05000000000000000000" pitchFamily="2" charset="2"/>
              </a:rPr>
              <a:t> nurtured by ĐM MTTT =&gt; </a:t>
            </a:r>
            <a:r>
              <a:rPr lang="en-US" dirty="0" err="1" smtClean="0">
                <a:sym typeface="Wingdings" panose="05000000000000000000" pitchFamily="2" charset="2"/>
              </a:rPr>
              <a:t>máu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 err="1" smtClean="0">
                <a:sym typeface="Wingdings" panose="05000000000000000000" pitchFamily="2" charset="2"/>
              </a:rPr>
              <a:t>sẽ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 err="1" smtClean="0">
                <a:sym typeface="Wingdings" panose="05000000000000000000" pitchFamily="2" charset="2"/>
              </a:rPr>
              <a:t>được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 err="1" smtClean="0">
                <a:sym typeface="Wingdings" panose="05000000000000000000" pitchFamily="2" charset="2"/>
              </a:rPr>
              <a:t>đổ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 err="1" smtClean="0">
                <a:sym typeface="Wingdings" panose="05000000000000000000" pitchFamily="2" charset="2"/>
              </a:rPr>
              <a:t>ra</a:t>
            </a:r>
            <a:r>
              <a:rPr lang="en-US" dirty="0" smtClean="0">
                <a:sym typeface="Wingdings" panose="05000000000000000000" pitchFamily="2" charset="2"/>
              </a:rPr>
              <a:t> TM MMTT </a:t>
            </a:r>
            <a:r>
              <a:rPr lang="en-US" dirty="0" err="1" smtClean="0">
                <a:sym typeface="Wingdings" panose="05000000000000000000" pitchFamily="2" charset="2"/>
              </a:rPr>
              <a:t>mà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>
                <a:sym typeface="Wingdings" panose="05000000000000000000" pitchFamily="2" charset="2"/>
              </a:rPr>
              <a:t>TM </a:t>
            </a:r>
            <a:r>
              <a:rPr lang="en-US" dirty="0" smtClean="0">
                <a:sym typeface="Wingdings" panose="05000000000000000000" pitchFamily="2" charset="2"/>
              </a:rPr>
              <a:t>MMTT </a:t>
            </a:r>
            <a:r>
              <a:rPr lang="en-US" dirty="0" err="1" smtClean="0">
                <a:sym typeface="Wingdings" panose="05000000000000000000" pitchFamily="2" charset="2"/>
              </a:rPr>
              <a:t>lại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 err="1" smtClean="0">
                <a:sym typeface="Wingdings" panose="05000000000000000000" pitchFamily="2" charset="2"/>
              </a:rPr>
              <a:t>đi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 err="1" smtClean="0">
                <a:sym typeface="Wingdings" panose="05000000000000000000" pitchFamily="2" charset="2"/>
              </a:rPr>
              <a:t>tới</a:t>
            </a:r>
            <a:r>
              <a:rPr lang="en-US" dirty="0" smtClean="0">
                <a:sym typeface="Wingdings" panose="05000000000000000000" pitchFamily="2" charset="2"/>
              </a:rPr>
              <a:t> TM </a:t>
            </a:r>
            <a:r>
              <a:rPr lang="en-US" dirty="0" err="1" smtClean="0">
                <a:sym typeface="Wingdings" panose="05000000000000000000" pitchFamily="2" charset="2"/>
              </a:rPr>
              <a:t>cửa</a:t>
            </a:r>
            <a:r>
              <a:rPr lang="en-US" dirty="0" smtClean="0">
                <a:sym typeface="Wingdings" panose="05000000000000000000" pitchFamily="2" charset="2"/>
              </a:rPr>
              <a:t/>
            </a:r>
            <a:br>
              <a:rPr lang="en-US" dirty="0" smtClean="0">
                <a:sym typeface="Wingdings" panose="05000000000000000000" pitchFamily="2" charset="2"/>
              </a:rPr>
            </a:br>
            <a:r>
              <a:rPr lang="en-US" dirty="0" smtClean="0">
                <a:sym typeface="Wingdings" panose="05000000000000000000" pitchFamily="2" charset="2"/>
              </a:rPr>
              <a:t>=&gt; </a:t>
            </a:r>
            <a:r>
              <a:rPr lang="en-US" dirty="0" err="1" smtClean="0">
                <a:sym typeface="Wingdings" panose="05000000000000000000" pitchFamily="2" charset="2"/>
              </a:rPr>
              <a:t>cách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 err="1" smtClean="0">
                <a:sym typeface="Wingdings" panose="05000000000000000000" pitchFamily="2" charset="2"/>
              </a:rPr>
              <a:t>này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 err="1" smtClean="0">
                <a:sym typeface="Wingdings" panose="05000000000000000000" pitchFamily="2" charset="2"/>
              </a:rPr>
              <a:t>rất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 err="1" smtClean="0">
                <a:sym typeface="Wingdings" panose="05000000000000000000" pitchFamily="2" charset="2"/>
              </a:rPr>
              <a:t>hại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 err="1" smtClean="0">
                <a:sym typeface="Wingdings" panose="05000000000000000000" pitchFamily="2" charset="2"/>
              </a:rPr>
              <a:t>gan</a:t>
            </a:r>
            <a:r>
              <a:rPr lang="en-US" dirty="0" smtClean="0">
                <a:sym typeface="Wingdings" panose="05000000000000000000" pitchFamily="2" charset="2"/>
              </a:rPr>
              <a:t>.</a:t>
            </a:r>
          </a:p>
          <a:p>
            <a:pPr marL="411480" lvl="1" indent="0">
              <a:buNone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4B2288-79A2-4C25-BF45-C3D3FB082BD7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86172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 err="1" smtClean="0"/>
              <a:t>Tiêm</a:t>
            </a:r>
            <a:r>
              <a:rPr lang="en-US" dirty="0" smtClean="0"/>
              <a:t>: </a:t>
            </a:r>
            <a:r>
              <a:rPr lang="en-US" dirty="0" err="1" smtClean="0"/>
              <a:t>khi</a:t>
            </a:r>
            <a:r>
              <a:rPr lang="en-US" dirty="0" smtClean="0"/>
              <a:t> inject </a:t>
            </a:r>
            <a:r>
              <a:rPr lang="en-US" dirty="0" err="1" smtClean="0"/>
              <a:t>thì</a:t>
            </a:r>
            <a:r>
              <a:rPr lang="en-US" dirty="0" smtClean="0"/>
              <a:t> </a:t>
            </a:r>
            <a:r>
              <a:rPr lang="en-US" dirty="0" err="1" smtClean="0"/>
              <a:t>cuối</a:t>
            </a:r>
            <a:r>
              <a:rPr lang="en-US" dirty="0" smtClean="0"/>
              <a:t> </a:t>
            </a:r>
            <a:r>
              <a:rPr lang="en-US" dirty="0" err="1" smtClean="0"/>
              <a:t>cùng</a:t>
            </a:r>
            <a:r>
              <a:rPr lang="en-US" dirty="0" smtClean="0"/>
              <a:t> </a:t>
            </a:r>
            <a:r>
              <a:rPr lang="en-US" dirty="0" err="1" smtClean="0"/>
              <a:t>nó</a:t>
            </a:r>
            <a:r>
              <a:rPr lang="en-US" dirty="0" smtClean="0"/>
              <a:t> </a:t>
            </a:r>
            <a:r>
              <a:rPr lang="en-US" dirty="0" err="1" smtClean="0"/>
              <a:t>cũng</a:t>
            </a:r>
            <a:r>
              <a:rPr lang="en-US" dirty="0" smtClean="0"/>
              <a:t> </a:t>
            </a:r>
            <a:r>
              <a:rPr lang="en-US" dirty="0" err="1" smtClean="0"/>
              <a:t>sẽ</a:t>
            </a:r>
            <a:r>
              <a:rPr lang="en-US" dirty="0" smtClean="0"/>
              <a:t> flow </a:t>
            </a:r>
            <a:r>
              <a:rPr lang="en-US" dirty="0" err="1" smtClean="0"/>
              <a:t>tới</a:t>
            </a:r>
            <a:r>
              <a:rPr lang="en-US" dirty="0" smtClean="0"/>
              <a:t> TM </a:t>
            </a:r>
            <a:r>
              <a:rPr lang="en-US" dirty="0" err="1" smtClean="0"/>
              <a:t>chủ</a:t>
            </a:r>
            <a:r>
              <a:rPr lang="en-US" dirty="0"/>
              <a:t> </a:t>
            </a:r>
            <a:r>
              <a:rPr lang="en-US" dirty="0" smtClean="0"/>
              <a:t>=&gt; TM </a:t>
            </a:r>
            <a:r>
              <a:rPr lang="en-US" dirty="0" err="1" smtClean="0"/>
              <a:t>chủ</a:t>
            </a:r>
            <a:r>
              <a:rPr lang="en-US" dirty="0" smtClean="0"/>
              <a:t> flow </a:t>
            </a:r>
            <a:r>
              <a:rPr lang="en-US" dirty="0" err="1" smtClean="0"/>
              <a:t>về</a:t>
            </a:r>
            <a:r>
              <a:rPr lang="en-US" dirty="0" smtClean="0"/>
              <a:t> </a:t>
            </a:r>
            <a:r>
              <a:rPr lang="en-US" dirty="0" err="1" smtClean="0"/>
              <a:t>tim</a:t>
            </a:r>
            <a:r>
              <a:rPr lang="en-US" dirty="0" smtClean="0"/>
              <a:t> =&gt; </a:t>
            </a:r>
            <a:r>
              <a:rPr lang="en-US" dirty="0" err="1" smtClean="0"/>
              <a:t>tim</a:t>
            </a:r>
            <a:r>
              <a:rPr lang="en-US" dirty="0" smtClean="0"/>
              <a:t> </a:t>
            </a:r>
            <a:r>
              <a:rPr lang="en-US" dirty="0" err="1" smtClean="0"/>
              <a:t>sẽ</a:t>
            </a:r>
            <a:r>
              <a:rPr lang="en-US" dirty="0" smtClean="0"/>
              <a:t> flow ĐM </a:t>
            </a:r>
            <a:r>
              <a:rPr lang="en-US" dirty="0" err="1" smtClean="0"/>
              <a:t>chủ</a:t>
            </a:r>
            <a:r>
              <a:rPr lang="en-US" dirty="0"/>
              <a:t> </a:t>
            </a:r>
            <a:r>
              <a:rPr lang="en-US" dirty="0" smtClean="0">
                <a:sym typeface="Wingdings" panose="05000000000000000000" pitchFamily="2" charset="2"/>
              </a:rPr>
              <a:t> ĐM </a:t>
            </a:r>
            <a:r>
              <a:rPr lang="en-US" dirty="0" err="1" smtClean="0">
                <a:sym typeface="Wingdings" panose="05000000000000000000" pitchFamily="2" charset="2"/>
              </a:rPr>
              <a:t>chủ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 err="1" smtClean="0">
                <a:sym typeface="Wingdings" panose="05000000000000000000" pitchFamily="2" charset="2"/>
              </a:rPr>
              <a:t>bụng</a:t>
            </a:r>
            <a:r>
              <a:rPr lang="en-US" dirty="0" smtClean="0">
                <a:sym typeface="Wingdings" panose="05000000000000000000" pitchFamily="2" charset="2"/>
              </a:rPr>
              <a:t>  ĐM </a:t>
            </a:r>
            <a:r>
              <a:rPr lang="en-US" dirty="0" err="1" smtClean="0">
                <a:sym typeface="Wingdings" panose="05000000000000000000" pitchFamily="2" charset="2"/>
              </a:rPr>
              <a:t>thân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 err="1" smtClean="0">
                <a:sym typeface="Wingdings" panose="05000000000000000000" pitchFamily="2" charset="2"/>
              </a:rPr>
              <a:t>tạng</a:t>
            </a:r>
            <a:r>
              <a:rPr lang="en-US" dirty="0" smtClean="0">
                <a:sym typeface="Wingdings" panose="05000000000000000000" pitchFamily="2" charset="2"/>
              </a:rPr>
              <a:t>  ĐM </a:t>
            </a:r>
            <a:r>
              <a:rPr lang="en-US" dirty="0" err="1" smtClean="0">
                <a:sym typeface="Wingdings" panose="05000000000000000000" pitchFamily="2" charset="2"/>
              </a:rPr>
              <a:t>gan</a:t>
            </a:r>
            <a:r>
              <a:rPr lang="en-US" dirty="0" smtClean="0">
                <a:sym typeface="Wingdings" panose="05000000000000000000" pitchFamily="2" charset="2"/>
              </a:rPr>
              <a:t>  </a:t>
            </a:r>
            <a:r>
              <a:rPr lang="en-US" dirty="0" err="1" smtClean="0">
                <a:sym typeface="Wingdings" panose="05000000000000000000" pitchFamily="2" charset="2"/>
              </a:rPr>
              <a:t>Gan</a:t>
            </a:r>
            <a:r>
              <a:rPr lang="en-US" dirty="0" smtClean="0">
                <a:sym typeface="Wingdings" panose="05000000000000000000" pitchFamily="2" charset="2"/>
              </a:rPr>
              <a:t/>
            </a:r>
            <a:br>
              <a:rPr lang="en-US" dirty="0" smtClean="0">
                <a:sym typeface="Wingdings" panose="05000000000000000000" pitchFamily="2" charset="2"/>
              </a:rPr>
            </a:br>
            <a:r>
              <a:rPr lang="en-US" dirty="0" smtClean="0">
                <a:sym typeface="Wingdings" panose="05000000000000000000" pitchFamily="2" charset="2"/>
              </a:rPr>
              <a:t>=&gt; </a:t>
            </a:r>
            <a:r>
              <a:rPr lang="en-US" dirty="0" err="1" smtClean="0">
                <a:sym typeface="Wingdings" panose="05000000000000000000" pitchFamily="2" charset="2"/>
              </a:rPr>
              <a:t>cách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 err="1" smtClean="0">
                <a:sym typeface="Wingdings" panose="05000000000000000000" pitchFamily="2" charset="2"/>
              </a:rPr>
              <a:t>này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 err="1" smtClean="0">
                <a:sym typeface="Wingdings" panose="05000000000000000000" pitchFamily="2" charset="2"/>
              </a:rPr>
              <a:t>cũng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 err="1" smtClean="0">
                <a:sym typeface="Wingdings" panose="05000000000000000000" pitchFamily="2" charset="2"/>
              </a:rPr>
              <a:t>về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 err="1" smtClean="0">
                <a:sym typeface="Wingdings" panose="05000000000000000000" pitchFamily="2" charset="2"/>
              </a:rPr>
              <a:t>gan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 err="1" smtClean="0">
                <a:sym typeface="Wingdings" panose="05000000000000000000" pitchFamily="2" charset="2"/>
              </a:rPr>
              <a:t>lần</a:t>
            </a:r>
            <a:r>
              <a:rPr lang="en-US" dirty="0" smtClean="0">
                <a:sym typeface="Wingdings" panose="05000000000000000000" pitchFamily="2" charset="2"/>
              </a:rPr>
              <a:t> 1 </a:t>
            </a:r>
            <a:r>
              <a:rPr lang="en-US" dirty="0" err="1" smtClean="0">
                <a:sym typeface="Wingdings" panose="05000000000000000000" pitchFamily="2" charset="2"/>
              </a:rPr>
              <a:t>nhưng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 err="1" smtClean="0">
                <a:sym typeface="Wingdings" panose="05000000000000000000" pitchFamily="2" charset="2"/>
              </a:rPr>
              <a:t>ít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 err="1" smtClean="0">
                <a:sym typeface="Wingdings" panose="05000000000000000000" pitchFamily="2" charset="2"/>
              </a:rPr>
              <a:t>hại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 err="1" smtClean="0">
                <a:sym typeface="Wingdings" panose="05000000000000000000" pitchFamily="2" charset="2"/>
              </a:rPr>
              <a:t>hơn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 err="1" smtClean="0">
                <a:sym typeface="Wingdings" panose="05000000000000000000" pitchFamily="2" charset="2"/>
              </a:rPr>
              <a:t>đường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 err="1" smtClean="0">
                <a:sym typeface="Wingdings" panose="05000000000000000000" pitchFamily="2" charset="2"/>
              </a:rPr>
              <a:t>uống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 err="1" smtClean="0">
                <a:sym typeface="Wingdings" panose="05000000000000000000" pitchFamily="2" charset="2"/>
              </a:rPr>
              <a:t>vì</a:t>
            </a:r>
            <a:r>
              <a:rPr lang="en-US" dirty="0" smtClean="0">
                <a:sym typeface="Wingdings" panose="05000000000000000000" pitchFamily="2" charset="2"/>
              </a:rPr>
              <a:t> ĐM </a:t>
            </a:r>
            <a:r>
              <a:rPr lang="en-US" dirty="0" err="1" smtClean="0">
                <a:sym typeface="Wingdings" panose="05000000000000000000" pitchFamily="2" charset="2"/>
              </a:rPr>
              <a:t>gan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 err="1" smtClean="0">
                <a:sym typeface="Wingdings" panose="05000000000000000000" pitchFamily="2" charset="2"/>
              </a:rPr>
              <a:t>chỉ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 err="1" smtClean="0">
                <a:sym typeface="Wingdings" panose="05000000000000000000" pitchFamily="2" charset="2"/>
              </a:rPr>
              <a:t>đem</a:t>
            </a:r>
            <a:r>
              <a:rPr lang="en-US" dirty="0" smtClean="0">
                <a:sym typeface="Wingdings" panose="05000000000000000000" pitchFamily="2" charset="2"/>
              </a:rPr>
              <a:t> 300ml </a:t>
            </a:r>
            <a:r>
              <a:rPr lang="en-US" dirty="0" err="1" smtClean="0">
                <a:sym typeface="Wingdings" panose="05000000000000000000" pitchFamily="2" charset="2"/>
              </a:rPr>
              <a:t>máu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 err="1" smtClean="0">
                <a:sym typeface="Wingdings" panose="05000000000000000000" pitchFamily="2" charset="2"/>
              </a:rPr>
              <a:t>tới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 err="1" smtClean="0">
                <a:sym typeface="Wingdings" panose="05000000000000000000" pitchFamily="2" charset="2"/>
              </a:rPr>
              <a:t>gan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 err="1" smtClean="0">
                <a:sym typeface="Wingdings" panose="05000000000000000000" pitchFamily="2" charset="2"/>
              </a:rPr>
              <a:t>thôi</a:t>
            </a:r>
            <a:r>
              <a:rPr lang="en-US" dirty="0" smtClean="0">
                <a:sym typeface="Wingdings" panose="05000000000000000000" pitchFamily="2" charset="2"/>
              </a:rPr>
              <a:t>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 smtClean="0">
                <a:sym typeface="Wingdings" panose="05000000000000000000" pitchFamily="2" charset="2"/>
              </a:rPr>
              <a:t>1/3 </a:t>
            </a:r>
            <a:r>
              <a:rPr lang="en-US" dirty="0" err="1" smtClean="0">
                <a:sym typeface="Wingdings" panose="05000000000000000000" pitchFamily="2" charset="2"/>
              </a:rPr>
              <a:t>Trực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 err="1" smtClean="0">
                <a:sym typeface="Wingdings" panose="05000000000000000000" pitchFamily="2" charset="2"/>
              </a:rPr>
              <a:t>tràng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 err="1" smtClean="0">
                <a:sym typeface="Wingdings" panose="05000000000000000000" pitchFamily="2" charset="2"/>
              </a:rPr>
              <a:t>trên</a:t>
            </a:r>
            <a:r>
              <a:rPr lang="en-US" dirty="0" smtClean="0">
                <a:sym typeface="Wingdings" panose="05000000000000000000" pitchFamily="2" charset="2"/>
              </a:rPr>
              <a:t>: </a:t>
            </a:r>
            <a:r>
              <a:rPr lang="en-US" dirty="0" err="1" smtClean="0">
                <a:sym typeface="Wingdings" panose="05000000000000000000" pitchFamily="2" charset="2"/>
              </a:rPr>
              <a:t>vì</a:t>
            </a:r>
            <a:r>
              <a:rPr lang="en-US" dirty="0" smtClean="0">
                <a:sym typeface="Wingdings" panose="05000000000000000000" pitchFamily="2" charset="2"/>
              </a:rPr>
              <a:t> 1/3 </a:t>
            </a:r>
            <a:r>
              <a:rPr lang="en-US" dirty="0" err="1" smtClean="0">
                <a:sym typeface="Wingdings" panose="05000000000000000000" pitchFamily="2" charset="2"/>
              </a:rPr>
              <a:t>trực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 err="1" smtClean="0">
                <a:sym typeface="Wingdings" panose="05000000000000000000" pitchFamily="2" charset="2"/>
              </a:rPr>
              <a:t>tràng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 err="1" smtClean="0">
                <a:sym typeface="Wingdings" panose="05000000000000000000" pitchFamily="2" charset="2"/>
              </a:rPr>
              <a:t>trên</a:t>
            </a:r>
            <a:r>
              <a:rPr lang="en-US" dirty="0" smtClean="0">
                <a:sym typeface="Wingdings" panose="05000000000000000000" pitchFamily="2" charset="2"/>
              </a:rPr>
              <a:t> nurtured by ĐM MTTD =&gt; </a:t>
            </a:r>
            <a:r>
              <a:rPr lang="en-US" dirty="0" err="1" smtClean="0">
                <a:sym typeface="Wingdings" panose="05000000000000000000" pitchFamily="2" charset="2"/>
              </a:rPr>
              <a:t>máu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 err="1" smtClean="0">
                <a:sym typeface="Wingdings" panose="05000000000000000000" pitchFamily="2" charset="2"/>
              </a:rPr>
              <a:t>sẽ</a:t>
            </a:r>
            <a:r>
              <a:rPr lang="en-US" dirty="0" smtClean="0">
                <a:sym typeface="Wingdings" panose="05000000000000000000" pitchFamily="2" charset="2"/>
              </a:rPr>
              <a:t> flow </a:t>
            </a:r>
            <a:r>
              <a:rPr lang="en-US" dirty="0" err="1" smtClean="0">
                <a:sym typeface="Wingdings" panose="05000000000000000000" pitchFamily="2" charset="2"/>
              </a:rPr>
              <a:t>về</a:t>
            </a:r>
            <a:r>
              <a:rPr lang="en-US" dirty="0" smtClean="0">
                <a:sym typeface="Wingdings" panose="05000000000000000000" pitchFamily="2" charset="2"/>
              </a:rPr>
              <a:t> TM MTTD  TM </a:t>
            </a:r>
            <a:r>
              <a:rPr lang="en-US" dirty="0" err="1" smtClean="0">
                <a:sym typeface="Wingdings" panose="05000000000000000000" pitchFamily="2" charset="2"/>
              </a:rPr>
              <a:t>cửa</a:t>
            </a:r>
            <a:r>
              <a:rPr lang="en-US" dirty="0" smtClean="0">
                <a:sym typeface="Wingdings" panose="05000000000000000000" pitchFamily="2" charset="2"/>
              </a:rPr>
              <a:t>  </a:t>
            </a:r>
            <a:r>
              <a:rPr lang="en-US" dirty="0" err="1" smtClean="0">
                <a:sym typeface="Wingdings" panose="05000000000000000000" pitchFamily="2" charset="2"/>
              </a:rPr>
              <a:t>Gan</a:t>
            </a:r>
            <a:r>
              <a:rPr lang="en-US" dirty="0" smtClean="0">
                <a:sym typeface="Wingdings" panose="05000000000000000000" pitchFamily="2" charset="2"/>
              </a:rPr>
              <a:t/>
            </a:r>
            <a:br>
              <a:rPr lang="en-US" dirty="0" smtClean="0">
                <a:sym typeface="Wingdings" panose="05000000000000000000" pitchFamily="2" charset="2"/>
              </a:rPr>
            </a:br>
            <a:r>
              <a:rPr lang="en-US" dirty="0" smtClean="0">
                <a:sym typeface="Wingdings" panose="05000000000000000000" pitchFamily="2" charset="2"/>
              </a:rPr>
              <a:t>=&gt; </a:t>
            </a:r>
            <a:r>
              <a:rPr lang="en-US" dirty="0" err="1" smtClean="0">
                <a:sym typeface="Wingdings" panose="05000000000000000000" pitchFamily="2" charset="2"/>
              </a:rPr>
              <a:t>cách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 err="1" smtClean="0">
                <a:sym typeface="Wingdings" panose="05000000000000000000" pitchFamily="2" charset="2"/>
              </a:rPr>
              <a:t>này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 err="1" smtClean="0">
                <a:sym typeface="Wingdings" panose="05000000000000000000" pitchFamily="2" charset="2"/>
              </a:rPr>
              <a:t>đi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 err="1" smtClean="0">
                <a:sym typeface="Wingdings" panose="05000000000000000000" pitchFamily="2" charset="2"/>
              </a:rPr>
              <a:t>về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 err="1" smtClean="0">
                <a:sym typeface="Wingdings" panose="05000000000000000000" pitchFamily="2" charset="2"/>
              </a:rPr>
              <a:t>Gan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 err="1" smtClean="0">
                <a:sym typeface="Wingdings" panose="05000000000000000000" pitchFamily="2" charset="2"/>
              </a:rPr>
              <a:t>lần</a:t>
            </a:r>
            <a:r>
              <a:rPr lang="en-US" dirty="0" smtClean="0">
                <a:sym typeface="Wingdings" panose="05000000000000000000" pitchFamily="2" charset="2"/>
              </a:rPr>
              <a:t> 1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Notes (cont.)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4B2288-79A2-4C25-BF45-C3D3FB082BD7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72794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 smtClean="0">
                <a:sym typeface="Wingdings" panose="05000000000000000000" pitchFamily="2" charset="2"/>
              </a:rPr>
              <a:t>2/3 </a:t>
            </a:r>
            <a:r>
              <a:rPr lang="en-US" dirty="0" err="1">
                <a:sym typeface="Wingdings" panose="05000000000000000000" pitchFamily="2" charset="2"/>
              </a:rPr>
              <a:t>Trực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tràng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 smtClean="0">
                <a:sym typeface="Wingdings" panose="05000000000000000000" pitchFamily="2" charset="2"/>
              </a:rPr>
              <a:t>dưới</a:t>
            </a:r>
            <a:r>
              <a:rPr lang="en-US" dirty="0" smtClean="0">
                <a:sym typeface="Wingdings" panose="05000000000000000000" pitchFamily="2" charset="2"/>
              </a:rPr>
              <a:t> (</a:t>
            </a:r>
            <a:r>
              <a:rPr lang="en-US" dirty="0" err="1" smtClean="0">
                <a:sym typeface="Wingdings" panose="05000000000000000000" pitchFamily="2" charset="2"/>
              </a:rPr>
              <a:t>kẽ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 err="1" smtClean="0">
                <a:sym typeface="Wingdings" panose="05000000000000000000" pitchFamily="2" charset="2"/>
              </a:rPr>
              <a:t>hậu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 err="1" smtClean="0">
                <a:sym typeface="Wingdings" panose="05000000000000000000" pitchFamily="2" charset="2"/>
              </a:rPr>
              <a:t>môn</a:t>
            </a:r>
            <a:r>
              <a:rPr lang="en-US" dirty="0" smtClean="0">
                <a:sym typeface="Wingdings" panose="05000000000000000000" pitchFamily="2" charset="2"/>
              </a:rPr>
              <a:t>): ĐM </a:t>
            </a:r>
            <a:r>
              <a:rPr lang="en-US" dirty="0" err="1" smtClean="0">
                <a:sym typeface="Wingdings" panose="05000000000000000000" pitchFamily="2" charset="2"/>
              </a:rPr>
              <a:t>chậu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 err="1" smtClean="0">
                <a:sym typeface="Wingdings" panose="05000000000000000000" pitchFamily="2" charset="2"/>
              </a:rPr>
              <a:t>trong</a:t>
            </a:r>
            <a:r>
              <a:rPr lang="en-US" dirty="0" smtClean="0">
                <a:sym typeface="Wingdings" panose="05000000000000000000" pitchFamily="2" charset="2"/>
              </a:rPr>
              <a:t>  </a:t>
            </a:r>
            <a:r>
              <a:rPr lang="en-US" dirty="0" err="1" smtClean="0">
                <a:sym typeface="Wingdings" panose="05000000000000000000" pitchFamily="2" charset="2"/>
              </a:rPr>
              <a:t>Tạng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 err="1" smtClean="0">
                <a:sym typeface="Wingdings" panose="05000000000000000000" pitchFamily="2" charset="2"/>
              </a:rPr>
              <a:t>đáy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 err="1" smtClean="0">
                <a:sym typeface="Wingdings" panose="05000000000000000000" pitchFamily="2" charset="2"/>
              </a:rPr>
              <a:t>chậu</a:t>
            </a:r>
            <a:r>
              <a:rPr lang="en-US" dirty="0" smtClean="0">
                <a:sym typeface="Wingdings" panose="05000000000000000000" pitchFamily="2" charset="2"/>
              </a:rPr>
              <a:t>  TM </a:t>
            </a:r>
            <a:r>
              <a:rPr lang="en-US" dirty="0" err="1" smtClean="0">
                <a:sym typeface="Wingdings" panose="05000000000000000000" pitchFamily="2" charset="2"/>
              </a:rPr>
              <a:t>chậu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 err="1" smtClean="0">
                <a:sym typeface="Wingdings" panose="05000000000000000000" pitchFamily="2" charset="2"/>
              </a:rPr>
              <a:t>trong</a:t>
            </a:r>
            <a:r>
              <a:rPr lang="en-US" dirty="0" smtClean="0">
                <a:sym typeface="Wingdings" panose="05000000000000000000" pitchFamily="2" charset="2"/>
              </a:rPr>
              <a:t>  TM </a:t>
            </a:r>
            <a:r>
              <a:rPr lang="en-US" dirty="0" err="1" smtClean="0">
                <a:sym typeface="Wingdings" panose="05000000000000000000" pitchFamily="2" charset="2"/>
              </a:rPr>
              <a:t>chậu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 err="1" smtClean="0">
                <a:sym typeface="Wingdings" panose="05000000000000000000" pitchFamily="2" charset="2"/>
              </a:rPr>
              <a:t>chung</a:t>
            </a:r>
            <a:r>
              <a:rPr lang="en-US" dirty="0" smtClean="0">
                <a:sym typeface="Wingdings" panose="05000000000000000000" pitchFamily="2" charset="2"/>
              </a:rPr>
              <a:t>  ĐM </a:t>
            </a:r>
            <a:r>
              <a:rPr lang="en-US" dirty="0" err="1" smtClean="0">
                <a:sym typeface="Wingdings" panose="05000000000000000000" pitchFamily="2" charset="2"/>
              </a:rPr>
              <a:t>chủ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 err="1" smtClean="0">
                <a:sym typeface="Wingdings" panose="05000000000000000000" pitchFamily="2" charset="2"/>
              </a:rPr>
              <a:t>dưới</a:t>
            </a:r>
            <a:r>
              <a:rPr lang="en-US" dirty="0" smtClean="0">
                <a:sym typeface="Wingdings" panose="05000000000000000000" pitchFamily="2" charset="2"/>
              </a:rPr>
              <a:t>.</a:t>
            </a:r>
            <a:r>
              <a:rPr lang="en-US" dirty="0">
                <a:sym typeface="Wingdings" panose="05000000000000000000" pitchFamily="2" charset="2"/>
              </a:rPr>
              <a:t/>
            </a:r>
            <a:br>
              <a:rPr lang="en-US" dirty="0">
                <a:sym typeface="Wingdings" panose="05000000000000000000" pitchFamily="2" charset="2"/>
              </a:rPr>
            </a:br>
            <a:r>
              <a:rPr lang="en-US" dirty="0" smtClean="0">
                <a:sym typeface="Wingdings" panose="05000000000000000000" pitchFamily="2" charset="2"/>
              </a:rPr>
              <a:t>=&gt; </a:t>
            </a:r>
            <a:r>
              <a:rPr lang="en-US" dirty="0" err="1" smtClean="0">
                <a:sym typeface="Wingdings" panose="05000000000000000000" pitchFamily="2" charset="2"/>
              </a:rPr>
              <a:t>Ko</a:t>
            </a:r>
            <a:r>
              <a:rPr lang="en-US" dirty="0" smtClean="0">
                <a:sym typeface="Wingdings" panose="05000000000000000000" pitchFamily="2" charset="2"/>
              </a:rPr>
              <a:t> qua </a:t>
            </a:r>
            <a:r>
              <a:rPr lang="en-US" dirty="0" err="1" smtClean="0">
                <a:sym typeface="Wingdings" panose="05000000000000000000" pitchFamily="2" charset="2"/>
              </a:rPr>
              <a:t>gan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 err="1" smtClean="0">
                <a:sym typeface="Wingdings" panose="05000000000000000000" pitchFamily="2" charset="2"/>
              </a:rPr>
              <a:t>lần</a:t>
            </a:r>
            <a:r>
              <a:rPr lang="en-US" dirty="0" smtClean="0">
                <a:sym typeface="Wingdings" panose="05000000000000000000" pitchFamily="2" charset="2"/>
              </a:rPr>
              <a:t> 1, time + </a:t>
            </a:r>
            <a:r>
              <a:rPr lang="en-US" dirty="0" err="1" smtClean="0">
                <a:sym typeface="Wingdings" panose="05000000000000000000" pitchFamily="2" charset="2"/>
              </a:rPr>
              <a:t>lượng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 err="1" smtClean="0">
                <a:sym typeface="Wingdings" panose="05000000000000000000" pitchFamily="2" charset="2"/>
              </a:rPr>
              <a:t>máu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>
                <a:sym typeface="Wingdings" panose="05000000000000000000" pitchFamily="2" charset="2"/>
              </a:rPr>
              <a:t>qua </a:t>
            </a:r>
            <a:r>
              <a:rPr lang="en-US" dirty="0" err="1">
                <a:sym typeface="Wingdings" panose="05000000000000000000" pitchFamily="2" charset="2"/>
              </a:rPr>
              <a:t>gan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 smtClean="0">
                <a:sym typeface="Wingdings" panose="05000000000000000000" pitchFamily="2" charset="2"/>
              </a:rPr>
              <a:t>giảm</a:t>
            </a:r>
            <a:r>
              <a:rPr lang="en-US" dirty="0" smtClean="0">
                <a:sym typeface="Wingdings" panose="05000000000000000000" pitchFamily="2" charset="2"/>
              </a:rPr>
              <a:t>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Notes (cont.)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4B2288-79A2-4C25-BF45-C3D3FB082BD7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31177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85800" y="2133600"/>
            <a:ext cx="7747000" cy="4533900"/>
          </a:xfrm>
        </p:spPr>
        <p:txBody>
          <a:bodyPr/>
          <a:lstStyle/>
          <a:p>
            <a:r>
              <a:rPr lang="en-US" dirty="0" smtClean="0"/>
              <a:t>Q: Why </a:t>
            </a:r>
            <a:r>
              <a:rPr lang="en-US" dirty="0" err="1" smtClean="0"/>
              <a:t>hệ</a:t>
            </a:r>
            <a:r>
              <a:rPr lang="en-US" dirty="0" smtClean="0"/>
              <a:t> </a:t>
            </a:r>
            <a:r>
              <a:rPr lang="en-US" dirty="0" err="1" smtClean="0"/>
              <a:t>thống</a:t>
            </a:r>
            <a:r>
              <a:rPr lang="en-US" dirty="0" smtClean="0"/>
              <a:t> </a:t>
            </a:r>
            <a:r>
              <a:rPr lang="en-US" dirty="0" err="1" smtClean="0"/>
              <a:t>mạc</a:t>
            </a:r>
            <a:r>
              <a:rPr lang="en-US" dirty="0" smtClean="0"/>
              <a:t> </a:t>
            </a:r>
            <a:r>
              <a:rPr lang="en-US" dirty="0" err="1" smtClean="0"/>
              <a:t>treo</a:t>
            </a:r>
            <a:r>
              <a:rPr lang="en-US" dirty="0" smtClean="0"/>
              <a:t> (TM </a:t>
            </a:r>
            <a:r>
              <a:rPr lang="en-US" dirty="0" err="1" smtClean="0"/>
              <a:t>tỳ</a:t>
            </a:r>
            <a:r>
              <a:rPr lang="en-US" dirty="0" smtClean="0"/>
              <a:t>, TM MTTT/MTTD) </a:t>
            </a:r>
            <a:r>
              <a:rPr lang="en-US" dirty="0" err="1" smtClean="0"/>
              <a:t>đi</a:t>
            </a:r>
            <a:r>
              <a:rPr lang="en-US" dirty="0" smtClean="0"/>
              <a:t> </a:t>
            </a:r>
            <a:r>
              <a:rPr lang="en-US" dirty="0" err="1" smtClean="0"/>
              <a:t>về</a:t>
            </a:r>
            <a:r>
              <a:rPr lang="en-US" dirty="0" smtClean="0"/>
              <a:t> </a:t>
            </a:r>
            <a:r>
              <a:rPr lang="en-US" dirty="0" err="1" smtClean="0"/>
              <a:t>Gan</a:t>
            </a:r>
            <a:r>
              <a:rPr lang="en-US" dirty="0" smtClean="0"/>
              <a:t> </a:t>
            </a:r>
            <a:r>
              <a:rPr lang="en-US" dirty="0" err="1" smtClean="0"/>
              <a:t>trước</a:t>
            </a:r>
            <a:r>
              <a:rPr lang="en-US" dirty="0" smtClean="0"/>
              <a:t> </a:t>
            </a:r>
            <a:r>
              <a:rPr lang="en-US" dirty="0" err="1" smtClean="0"/>
              <a:t>khi</a:t>
            </a:r>
            <a:r>
              <a:rPr lang="en-US" dirty="0" smtClean="0"/>
              <a:t> </a:t>
            </a:r>
            <a:r>
              <a:rPr lang="en-US" dirty="0" err="1" smtClean="0"/>
              <a:t>đi</a:t>
            </a:r>
            <a:r>
              <a:rPr lang="en-US" dirty="0" smtClean="0"/>
              <a:t> </a:t>
            </a:r>
            <a:r>
              <a:rPr lang="en-US" dirty="0" err="1" smtClean="0"/>
              <a:t>vào</a:t>
            </a:r>
            <a:r>
              <a:rPr lang="en-US" dirty="0" smtClean="0"/>
              <a:t> </a:t>
            </a:r>
            <a:r>
              <a:rPr lang="en-US" dirty="0" err="1" smtClean="0"/>
              <a:t>vòng</a:t>
            </a:r>
            <a:r>
              <a:rPr lang="en-US" dirty="0" smtClean="0"/>
              <a:t> </a:t>
            </a:r>
            <a:r>
              <a:rPr lang="en-US" dirty="0" err="1" smtClean="0"/>
              <a:t>tuần</a:t>
            </a:r>
            <a:r>
              <a:rPr lang="en-US" dirty="0" smtClean="0"/>
              <a:t> </a:t>
            </a:r>
            <a:r>
              <a:rPr lang="en-US" dirty="0" err="1" smtClean="0"/>
              <a:t>hoàn</a:t>
            </a:r>
            <a:r>
              <a:rPr lang="en-US" dirty="0" smtClean="0"/>
              <a:t> </a:t>
            </a:r>
            <a:r>
              <a:rPr lang="en-US" dirty="0" err="1" smtClean="0"/>
              <a:t>chung</a:t>
            </a:r>
            <a:r>
              <a:rPr lang="en-US" dirty="0" smtClean="0"/>
              <a:t> (</a:t>
            </a:r>
            <a:r>
              <a:rPr lang="en-US" dirty="0" err="1" smtClean="0"/>
              <a:t>để</a:t>
            </a:r>
            <a:r>
              <a:rPr lang="en-US" dirty="0" smtClean="0"/>
              <a:t> </a:t>
            </a:r>
            <a:r>
              <a:rPr lang="en-US" dirty="0" err="1" smtClean="0"/>
              <a:t>lên</a:t>
            </a:r>
            <a:r>
              <a:rPr lang="en-US" dirty="0" smtClean="0"/>
              <a:t> </a:t>
            </a:r>
            <a:r>
              <a:rPr lang="en-US" dirty="0" err="1" smtClean="0"/>
              <a:t>não</a:t>
            </a:r>
            <a:r>
              <a:rPr lang="en-US" dirty="0" smtClean="0"/>
              <a:t>)?</a:t>
            </a:r>
          </a:p>
          <a:p>
            <a:r>
              <a:rPr lang="en-US" dirty="0" smtClean="0"/>
              <a:t>A: </a:t>
            </a:r>
            <a:r>
              <a:rPr lang="en-US" dirty="0" err="1" smtClean="0"/>
              <a:t>khi</a:t>
            </a:r>
            <a:r>
              <a:rPr lang="en-US" dirty="0" smtClean="0"/>
              <a:t> </a:t>
            </a:r>
            <a:r>
              <a:rPr lang="en-US" dirty="0" err="1" smtClean="0"/>
              <a:t>ko</a:t>
            </a:r>
            <a:r>
              <a:rPr lang="en-US" dirty="0" smtClean="0"/>
              <a:t> may vi </a:t>
            </a:r>
            <a:r>
              <a:rPr lang="en-US" dirty="0" err="1" smtClean="0"/>
              <a:t>khuẩn</a:t>
            </a:r>
            <a:r>
              <a:rPr lang="en-US" dirty="0" smtClean="0"/>
              <a:t>, </a:t>
            </a:r>
            <a:r>
              <a:rPr lang="en-US" dirty="0" err="1" smtClean="0"/>
              <a:t>chất</a:t>
            </a:r>
            <a:r>
              <a:rPr lang="en-US" dirty="0" smtClean="0"/>
              <a:t> </a:t>
            </a:r>
            <a:r>
              <a:rPr lang="en-US" dirty="0" err="1" smtClean="0"/>
              <a:t>độc</a:t>
            </a:r>
            <a:r>
              <a:rPr lang="en-US" dirty="0" smtClean="0"/>
              <a:t> </a:t>
            </a:r>
            <a:r>
              <a:rPr lang="en-US" dirty="0" err="1" smtClean="0"/>
              <a:t>bị</a:t>
            </a:r>
            <a:r>
              <a:rPr lang="en-US" dirty="0" smtClean="0"/>
              <a:t> </a:t>
            </a:r>
            <a:r>
              <a:rPr lang="en-US" dirty="0" err="1" smtClean="0"/>
              <a:t>hấp</a:t>
            </a:r>
            <a:r>
              <a:rPr lang="en-US" dirty="0" smtClean="0"/>
              <a:t> </a:t>
            </a:r>
            <a:r>
              <a:rPr lang="en-US" dirty="0" err="1" smtClean="0"/>
              <a:t>thu</a:t>
            </a:r>
            <a:r>
              <a:rPr lang="en-US" dirty="0" smtClean="0"/>
              <a:t> </a:t>
            </a:r>
            <a:r>
              <a:rPr lang="en-US" dirty="0" err="1" smtClean="0"/>
              <a:t>tại</a:t>
            </a:r>
            <a:r>
              <a:rPr lang="en-US" dirty="0" smtClean="0"/>
              <a:t> </a:t>
            </a:r>
            <a:r>
              <a:rPr lang="en-US" dirty="0" err="1" smtClean="0"/>
              <a:t>ruột</a:t>
            </a:r>
            <a:r>
              <a:rPr lang="en-US" dirty="0" smtClean="0"/>
              <a:t> non (RN), </a:t>
            </a:r>
            <a:r>
              <a:rPr lang="en-US" dirty="0" err="1" smtClean="0"/>
              <a:t>nó</a:t>
            </a:r>
            <a:r>
              <a:rPr lang="en-US" dirty="0" smtClean="0"/>
              <a:t> </a:t>
            </a:r>
            <a:r>
              <a:rPr lang="en-US" dirty="0" err="1" smtClean="0"/>
              <a:t>sẽ</a:t>
            </a:r>
            <a:r>
              <a:rPr lang="en-US" dirty="0" smtClean="0"/>
              <a:t> </a:t>
            </a:r>
            <a:r>
              <a:rPr lang="en-US" dirty="0" err="1" smtClean="0"/>
              <a:t>theo</a:t>
            </a:r>
            <a:r>
              <a:rPr lang="en-US" dirty="0" smtClean="0"/>
              <a:t> TM MTTT </a:t>
            </a:r>
            <a:r>
              <a:rPr lang="en-US" dirty="0" err="1" smtClean="0"/>
              <a:t>đi</a:t>
            </a:r>
            <a:r>
              <a:rPr lang="en-US" dirty="0" smtClean="0"/>
              <a:t> </a:t>
            </a:r>
            <a:r>
              <a:rPr lang="en-US" dirty="0" err="1" smtClean="0"/>
              <a:t>về</a:t>
            </a:r>
            <a:r>
              <a:rPr lang="en-US" dirty="0" smtClean="0"/>
              <a:t> TM </a:t>
            </a:r>
            <a:r>
              <a:rPr lang="en-US" dirty="0" err="1" smtClean="0"/>
              <a:t>cửa</a:t>
            </a:r>
            <a:r>
              <a:rPr lang="en-US" dirty="0" smtClean="0"/>
              <a:t> flow </a:t>
            </a:r>
            <a:r>
              <a:rPr lang="en-US" dirty="0" err="1" smtClean="0"/>
              <a:t>về</a:t>
            </a:r>
            <a:r>
              <a:rPr lang="en-US" dirty="0" smtClean="0"/>
              <a:t> </a:t>
            </a:r>
            <a:r>
              <a:rPr lang="en-US" dirty="0" err="1" smtClean="0"/>
              <a:t>gan</a:t>
            </a:r>
            <a:r>
              <a:rPr lang="en-US" dirty="0" smtClean="0"/>
              <a:t>. </a:t>
            </a:r>
            <a:r>
              <a:rPr lang="en-US" dirty="0" err="1" smtClean="0"/>
              <a:t>Tại</a:t>
            </a:r>
            <a:r>
              <a:rPr lang="en-US" dirty="0" smtClean="0"/>
              <a:t> </a:t>
            </a:r>
            <a:r>
              <a:rPr lang="en-US" dirty="0" err="1" smtClean="0"/>
              <a:t>gan</a:t>
            </a:r>
            <a:r>
              <a:rPr lang="en-US" dirty="0" smtClean="0"/>
              <a:t> </a:t>
            </a:r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TB mono </a:t>
            </a:r>
            <a:r>
              <a:rPr lang="en-US" dirty="0" err="1" smtClean="0"/>
              <a:t>đợi</a:t>
            </a:r>
            <a:r>
              <a:rPr lang="en-US" dirty="0" smtClean="0"/>
              <a:t> </a:t>
            </a:r>
            <a:r>
              <a:rPr lang="en-US" dirty="0" err="1" smtClean="0"/>
              <a:t>sẵn</a:t>
            </a:r>
            <a:r>
              <a:rPr lang="en-US" dirty="0" smtClean="0"/>
              <a:t> </a:t>
            </a:r>
            <a:r>
              <a:rPr lang="en-US" dirty="0" err="1" smtClean="0"/>
              <a:t>thực</a:t>
            </a:r>
            <a:r>
              <a:rPr lang="en-US" dirty="0" smtClean="0"/>
              <a:t> </a:t>
            </a:r>
            <a:r>
              <a:rPr lang="en-US" dirty="0" err="1" smtClean="0"/>
              <a:t>bào</a:t>
            </a:r>
            <a:r>
              <a:rPr lang="en-US" dirty="0" smtClean="0"/>
              <a:t> </a:t>
            </a:r>
            <a:r>
              <a:rPr lang="en-US" dirty="0" err="1" smtClean="0"/>
              <a:t>những</a:t>
            </a:r>
            <a:r>
              <a:rPr lang="en-US" dirty="0" smtClean="0"/>
              <a:t> toxic </a:t>
            </a:r>
            <a:r>
              <a:rPr lang="en-US" dirty="0" err="1" smtClean="0"/>
              <a:t>kia</a:t>
            </a:r>
            <a:r>
              <a:rPr lang="en-US" dirty="0" smtClean="0"/>
              <a:t>. Sau </a:t>
            </a:r>
            <a:r>
              <a:rPr lang="en-US" dirty="0" err="1" smtClean="0"/>
              <a:t>đó</a:t>
            </a:r>
            <a:r>
              <a:rPr lang="en-US" dirty="0" smtClean="0"/>
              <a:t>, </a:t>
            </a:r>
            <a:r>
              <a:rPr lang="en-US" dirty="0" err="1" smtClean="0"/>
              <a:t>mới</a:t>
            </a:r>
            <a:r>
              <a:rPr lang="en-US" dirty="0" smtClean="0"/>
              <a:t> </a:t>
            </a:r>
            <a:r>
              <a:rPr lang="en-US" dirty="0" err="1" smtClean="0"/>
              <a:t>đi</a:t>
            </a:r>
            <a:r>
              <a:rPr lang="en-US" dirty="0" smtClean="0"/>
              <a:t> </a:t>
            </a:r>
            <a:r>
              <a:rPr lang="en-US" dirty="0" err="1" smtClean="0"/>
              <a:t>tiếp</a:t>
            </a:r>
            <a:r>
              <a:rPr lang="en-US" dirty="0" smtClean="0"/>
              <a:t> qua TM </a:t>
            </a:r>
            <a:r>
              <a:rPr lang="en-US" dirty="0" err="1" smtClean="0"/>
              <a:t>chủ</a:t>
            </a:r>
            <a:r>
              <a:rPr lang="en-US" dirty="0" smtClean="0"/>
              <a:t> </a:t>
            </a:r>
            <a:r>
              <a:rPr lang="en-US" dirty="0" err="1" smtClean="0"/>
              <a:t>dưới</a:t>
            </a:r>
            <a:r>
              <a:rPr lang="en-US" dirty="0" smtClean="0"/>
              <a:t> </a:t>
            </a:r>
            <a:r>
              <a:rPr lang="en-US" dirty="0" err="1" smtClean="0"/>
              <a:t>đi</a:t>
            </a:r>
            <a:r>
              <a:rPr lang="en-US" dirty="0" smtClean="0"/>
              <a:t> </a:t>
            </a:r>
            <a:r>
              <a:rPr lang="en-US" dirty="0" err="1" smtClean="0"/>
              <a:t>tiếp</a:t>
            </a:r>
            <a:r>
              <a:rPr lang="en-US" dirty="0" smtClean="0"/>
              <a:t>. </a:t>
            </a:r>
            <a:br>
              <a:rPr lang="en-US" dirty="0" smtClean="0"/>
            </a:br>
            <a:r>
              <a:rPr lang="en-US" dirty="0" err="1" smtClean="0"/>
              <a:t>Khi</a:t>
            </a:r>
            <a:r>
              <a:rPr lang="en-US" dirty="0" smtClean="0"/>
              <a:t> </a:t>
            </a:r>
            <a:r>
              <a:rPr lang="en-US" dirty="0" err="1" smtClean="0"/>
              <a:t>gan</a:t>
            </a:r>
            <a:r>
              <a:rPr lang="en-US" dirty="0" smtClean="0"/>
              <a:t> </a:t>
            </a:r>
            <a:r>
              <a:rPr lang="en-US" dirty="0" err="1" smtClean="0"/>
              <a:t>khử</a:t>
            </a:r>
            <a:r>
              <a:rPr lang="en-US" dirty="0" smtClean="0"/>
              <a:t> </a:t>
            </a:r>
            <a:r>
              <a:rPr lang="en-US" dirty="0" err="1" smtClean="0"/>
              <a:t>độc</a:t>
            </a:r>
            <a:r>
              <a:rPr lang="en-US" dirty="0" smtClean="0"/>
              <a:t>, </a:t>
            </a:r>
            <a:r>
              <a:rPr lang="en-US" dirty="0" err="1" smtClean="0"/>
              <a:t>gan</a:t>
            </a:r>
            <a:r>
              <a:rPr lang="en-US" dirty="0" smtClean="0"/>
              <a:t> </a:t>
            </a:r>
            <a:r>
              <a:rPr lang="en-US" dirty="0" err="1" smtClean="0"/>
              <a:t>cũng</a:t>
            </a:r>
            <a:r>
              <a:rPr lang="en-US" dirty="0" smtClean="0"/>
              <a:t> </a:t>
            </a:r>
            <a:r>
              <a:rPr lang="en-US" dirty="0" err="1" smtClean="0"/>
              <a:t>tiết</a:t>
            </a:r>
            <a:r>
              <a:rPr lang="en-US" dirty="0" smtClean="0"/>
              <a:t> </a:t>
            </a:r>
            <a:r>
              <a:rPr lang="en-US" dirty="0" err="1" smtClean="0"/>
              <a:t>ra</a:t>
            </a:r>
            <a:r>
              <a:rPr lang="en-US" dirty="0" smtClean="0"/>
              <a:t> </a:t>
            </a:r>
            <a:r>
              <a:rPr lang="en-US" dirty="0" err="1" smtClean="0"/>
              <a:t>dịch</a:t>
            </a:r>
            <a:r>
              <a:rPr lang="en-US" dirty="0" smtClean="0"/>
              <a:t> </a:t>
            </a:r>
            <a:r>
              <a:rPr lang="en-US" dirty="0" err="1" smtClean="0"/>
              <a:t>mật</a:t>
            </a:r>
            <a:r>
              <a:rPr lang="en-US" dirty="0" smtClean="0"/>
              <a:t> </a:t>
            </a:r>
            <a:r>
              <a:rPr lang="en-US" dirty="0" err="1" smtClean="0"/>
              <a:t>đổ</a:t>
            </a:r>
            <a:r>
              <a:rPr lang="en-US" dirty="0" smtClean="0"/>
              <a:t> </a:t>
            </a:r>
            <a:r>
              <a:rPr lang="en-US" dirty="0" err="1" smtClean="0"/>
              <a:t>về</a:t>
            </a:r>
            <a:r>
              <a:rPr lang="en-US" dirty="0" smtClean="0"/>
              <a:t> RN =&gt; RN </a:t>
            </a:r>
            <a:r>
              <a:rPr lang="en-US" dirty="0" err="1" smtClean="0"/>
              <a:t>hấp</a:t>
            </a:r>
            <a:r>
              <a:rPr lang="en-US" dirty="0" smtClean="0"/>
              <a:t> </a:t>
            </a:r>
            <a:r>
              <a:rPr lang="en-US" dirty="0" err="1" smtClean="0"/>
              <a:t>thu</a:t>
            </a:r>
            <a:r>
              <a:rPr lang="en-US" dirty="0" smtClean="0"/>
              <a:t> </a:t>
            </a:r>
            <a:r>
              <a:rPr lang="en-US" dirty="0" err="1" smtClean="0"/>
              <a:t>mật</a:t>
            </a:r>
            <a:r>
              <a:rPr lang="en-US" dirty="0" smtClean="0"/>
              <a:t> </a:t>
            </a:r>
            <a:r>
              <a:rPr lang="en-US" dirty="0" err="1" smtClean="0"/>
              <a:t>đi</a:t>
            </a:r>
            <a:r>
              <a:rPr lang="en-US" dirty="0" smtClean="0"/>
              <a:t> </a:t>
            </a:r>
            <a:r>
              <a:rPr lang="en-US" dirty="0" err="1" smtClean="0"/>
              <a:t>vào</a:t>
            </a:r>
            <a:r>
              <a:rPr lang="en-US" dirty="0" smtClean="0"/>
              <a:t> </a:t>
            </a:r>
            <a:r>
              <a:rPr lang="en-US" dirty="0" err="1" smtClean="0"/>
              <a:t>rồi</a:t>
            </a:r>
            <a:r>
              <a:rPr lang="en-US" dirty="0" smtClean="0"/>
              <a:t> </a:t>
            </a:r>
            <a:r>
              <a:rPr lang="en-US" dirty="0" err="1" smtClean="0"/>
              <a:t>tuần</a:t>
            </a:r>
            <a:r>
              <a:rPr lang="en-US" dirty="0" smtClean="0"/>
              <a:t> </a:t>
            </a:r>
            <a:r>
              <a:rPr lang="en-US" dirty="0" err="1" smtClean="0"/>
              <a:t>hoàn</a:t>
            </a:r>
            <a:r>
              <a:rPr lang="en-US" dirty="0" smtClean="0"/>
              <a:t> </a:t>
            </a:r>
            <a:r>
              <a:rPr lang="en-US" dirty="0" err="1" smtClean="0"/>
              <a:t>về</a:t>
            </a:r>
            <a:r>
              <a:rPr lang="en-US" dirty="0" smtClean="0"/>
              <a:t> </a:t>
            </a:r>
            <a:r>
              <a:rPr lang="en-US" dirty="0" err="1" smtClean="0"/>
              <a:t>gan</a:t>
            </a:r>
            <a:r>
              <a:rPr lang="en-US" dirty="0" smtClean="0"/>
              <a:t> 1 </a:t>
            </a:r>
            <a:r>
              <a:rPr lang="en-US" dirty="0" err="1" smtClean="0"/>
              <a:t>lần</a:t>
            </a:r>
            <a:r>
              <a:rPr lang="en-US" dirty="0" smtClean="0"/>
              <a:t> </a:t>
            </a:r>
            <a:r>
              <a:rPr lang="en-US" dirty="0" err="1" smtClean="0"/>
              <a:t>nữa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=&gt; </a:t>
            </a:r>
            <a:r>
              <a:rPr lang="en-US" dirty="0" err="1" smtClean="0"/>
              <a:t>chu</a:t>
            </a:r>
            <a:r>
              <a:rPr lang="en-US" dirty="0" smtClean="0"/>
              <a:t> </a:t>
            </a:r>
            <a:r>
              <a:rPr lang="en-US" dirty="0" err="1" smtClean="0"/>
              <a:t>kì</a:t>
            </a:r>
            <a:r>
              <a:rPr lang="en-US" dirty="0" smtClean="0"/>
              <a:t> </a:t>
            </a:r>
            <a:r>
              <a:rPr lang="en-US" dirty="0" err="1" smtClean="0"/>
              <a:t>mật</a:t>
            </a:r>
            <a:r>
              <a:rPr lang="en-US" dirty="0" smtClean="0"/>
              <a:t> </a:t>
            </a:r>
            <a:r>
              <a:rPr lang="en-US" dirty="0" err="1" smtClean="0"/>
              <a:t>ruột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=&gt; repeat 5-7 </a:t>
            </a:r>
            <a:r>
              <a:rPr lang="en-US" dirty="0" err="1" smtClean="0"/>
              <a:t>lần</a:t>
            </a:r>
            <a:r>
              <a:rPr lang="en-US" dirty="0" smtClean="0"/>
              <a:t> </a:t>
            </a:r>
            <a:r>
              <a:rPr lang="en-US" dirty="0" err="1" smtClean="0"/>
              <a:t>như</a:t>
            </a:r>
            <a:r>
              <a:rPr lang="en-US" dirty="0" smtClean="0"/>
              <a:t> </a:t>
            </a:r>
            <a:r>
              <a:rPr lang="en-US" dirty="0" err="1" smtClean="0"/>
              <a:t>vậy</a:t>
            </a:r>
            <a:r>
              <a:rPr lang="en-US" dirty="0" smtClean="0"/>
              <a:t> </a:t>
            </a:r>
            <a:r>
              <a:rPr lang="en-US" dirty="0" err="1" smtClean="0"/>
              <a:t>thì</a:t>
            </a:r>
            <a:r>
              <a:rPr lang="en-US" dirty="0" smtClean="0"/>
              <a:t> toxic </a:t>
            </a:r>
            <a:r>
              <a:rPr lang="en-US" dirty="0" err="1" smtClean="0"/>
              <a:t>mới</a:t>
            </a:r>
            <a:r>
              <a:rPr lang="en-US" dirty="0" smtClean="0"/>
              <a:t> </a:t>
            </a:r>
            <a:r>
              <a:rPr lang="en-US" dirty="0" err="1" smtClean="0"/>
              <a:t>được</a:t>
            </a:r>
            <a:r>
              <a:rPr lang="en-US" dirty="0" smtClean="0"/>
              <a:t> </a:t>
            </a:r>
            <a:r>
              <a:rPr lang="en-US" dirty="0" err="1" smtClean="0"/>
              <a:t>loại</a:t>
            </a:r>
            <a:r>
              <a:rPr lang="en-US" dirty="0" smtClean="0"/>
              <a:t> </a:t>
            </a:r>
            <a:r>
              <a:rPr lang="en-US" dirty="0" err="1" smtClean="0"/>
              <a:t>bỏ</a:t>
            </a:r>
            <a:r>
              <a:rPr lang="en-US" dirty="0" smtClean="0"/>
              <a:t>.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4B2288-79A2-4C25-BF45-C3D3FB082BD7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71459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4B2288-79A2-4C25-BF45-C3D3FB082BD7}" type="slidenum">
              <a:rPr lang="en-US" smtClean="0"/>
              <a:t>54</a:t>
            </a:fld>
            <a:endParaRPr lang="en-US"/>
          </a:p>
        </p:txBody>
      </p:sp>
      <p:pic>
        <p:nvPicPr>
          <p:cNvPr id="7170" name="Picture 2" descr="C:\Users\USER\Desktop\benh_tri_3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457200"/>
            <a:ext cx="6629400" cy="5805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1/3 </a:t>
            </a:r>
            <a:r>
              <a:rPr lang="en-US" dirty="0" err="1" smtClean="0"/>
              <a:t>trực</a:t>
            </a:r>
            <a:r>
              <a:rPr lang="en-US" dirty="0" smtClean="0"/>
              <a:t> </a:t>
            </a:r>
            <a:r>
              <a:rPr lang="en-US" dirty="0" err="1" smtClean="0"/>
              <a:t>tràng</a:t>
            </a:r>
            <a:r>
              <a:rPr lang="en-US" dirty="0" smtClean="0"/>
              <a:t> </a:t>
            </a:r>
            <a:r>
              <a:rPr lang="en-US" dirty="0" err="1" smtClean="0"/>
              <a:t>trên</a:t>
            </a:r>
            <a:r>
              <a:rPr lang="en-US" dirty="0" smtClean="0"/>
              <a:t> is nurtured by ĐM MTTD.</a:t>
            </a:r>
          </a:p>
          <a:p>
            <a:r>
              <a:rPr lang="en-US" dirty="0" smtClean="0"/>
              <a:t>2/3 </a:t>
            </a:r>
            <a:r>
              <a:rPr lang="en-US" dirty="0" err="1"/>
              <a:t>trực</a:t>
            </a:r>
            <a:r>
              <a:rPr lang="en-US" dirty="0"/>
              <a:t> </a:t>
            </a:r>
            <a:r>
              <a:rPr lang="en-US" dirty="0" err="1"/>
              <a:t>tràng</a:t>
            </a:r>
            <a:r>
              <a:rPr lang="en-US" dirty="0"/>
              <a:t> </a:t>
            </a:r>
            <a:r>
              <a:rPr lang="en-US" dirty="0" err="1" smtClean="0"/>
              <a:t>dưới</a:t>
            </a:r>
            <a:r>
              <a:rPr lang="en-US" dirty="0" smtClean="0"/>
              <a:t> is </a:t>
            </a:r>
            <a:r>
              <a:rPr lang="en-US" dirty="0"/>
              <a:t>nurtured by ĐM </a:t>
            </a:r>
            <a:r>
              <a:rPr lang="en-US" dirty="0" err="1" smtClean="0"/>
              <a:t>chậu</a:t>
            </a:r>
            <a:r>
              <a:rPr lang="en-US" dirty="0" smtClean="0"/>
              <a:t> </a:t>
            </a:r>
            <a:r>
              <a:rPr lang="en-US" dirty="0" err="1" smtClean="0"/>
              <a:t>trong</a:t>
            </a:r>
            <a:r>
              <a:rPr lang="en-US" dirty="0" smtClean="0"/>
              <a:t>.</a:t>
            </a:r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4B2288-79A2-4C25-BF45-C3D3FB082BD7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07893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4B2288-79A2-4C25-BF45-C3D3FB082BD7}" type="slidenum">
              <a:rPr lang="en-US" smtClean="0"/>
              <a:t>56</a:t>
            </a:fld>
            <a:endParaRPr 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0" y="133350"/>
            <a:ext cx="8661400" cy="6496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7787320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Title 4"/>
          <p:cNvSpPr>
            <a:spLocks noGrp="1"/>
          </p:cNvSpPr>
          <p:nvPr>
            <p:ph type="title"/>
          </p:nvPr>
        </p:nvSpPr>
        <p:spPr>
          <a:xfrm>
            <a:off x="0" y="2057400"/>
            <a:ext cx="9144000" cy="1752600"/>
          </a:xfrm>
        </p:spPr>
        <p:txBody>
          <a:bodyPr rtlCol="0">
            <a:no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5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SINH LÝ HỆ TIÊU HÓA</a:t>
            </a:r>
            <a:endParaRPr lang="en-US" sz="22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2643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</a:ln>
        </p:spPr>
        <p:txBody>
          <a:bodyPr wrap="square" numCol="1" anchorCtr="0" compatLnSpc="1"/>
          <a:lstStyle/>
          <a:p>
            <a:fld id="{C25ED4DE-E6B9-4E6E-AC9C-6B18183C4A85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57</a:t>
            </a:fld>
            <a:endParaRPr lang="en-US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858963"/>
            <a:ext cx="8686800" cy="3703637"/>
          </a:xfrm>
        </p:spPr>
        <p:txBody>
          <a:bodyPr>
            <a:noAutofit/>
          </a:bodyPr>
          <a:lstStyle/>
          <a:p>
            <a:pPr marL="0" indent="0" eaLnBrk="1" hangingPunct="1">
              <a:buFont typeface="Wingdings" panose="05000000000000000000" pitchFamily="2" charset="2"/>
              <a:buNone/>
              <a:defRPr/>
            </a:pPr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CƠ HỌC: </a:t>
            </a:r>
          </a:p>
          <a:p>
            <a:pPr marL="0" indent="0" eaLnBrk="1" hangingPunct="1">
              <a:buFont typeface="Wingdings" panose="05000000000000000000" pitchFamily="2" charset="2"/>
              <a:buNone/>
              <a:defRPr/>
            </a:pPr>
            <a:r>
              <a:rPr lang="vi-VN" sz="2800" dirty="0" smtClean="0">
                <a:cs typeface="Times New Roman" panose="02020603050405020304" pitchFamily="18" charset="0"/>
              </a:rPr>
              <a:t>Tiếp nhận thức ăn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b</a:t>
            </a:r>
            <a:r>
              <a:rPr lang="vi-VN" sz="2800" dirty="0" smtClean="0">
                <a:cs typeface="Times New Roman" panose="02020603050405020304" pitchFamily="18" charset="0"/>
              </a:rPr>
              <a:t>ắt đầu tiêu hóa thức ăn</a:t>
            </a:r>
          </a:p>
          <a:p>
            <a:pPr eaLnBrk="1" hangingPunct="1">
              <a:defRPr/>
            </a:pP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Nhai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tự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chủ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endParaRPr lang="en-US" sz="3200" dirty="0" smtClean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eaLnBrk="1" hangingPunct="1">
              <a:defRPr/>
            </a:pP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Nuốt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: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nửa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chủ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động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		      </a:t>
            </a:r>
            <a:endParaRPr lang="en-US" sz="3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2"/>
          <p:cNvSpPr txBox="1"/>
          <p:nvPr/>
        </p:nvSpPr>
        <p:spPr bwMode="auto">
          <a:xfrm>
            <a:off x="0" y="622300"/>
            <a:ext cx="8915400" cy="10541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pPr algn="ctr">
              <a:defRPr/>
            </a:pPr>
            <a:r>
              <a:rPr lang="en-US" sz="4000" b="1" dirty="0">
                <a:solidFill>
                  <a:srgbClr val="FF000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CHỨC NĂNG MIỆNG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2057400"/>
            <a:ext cx="8686800" cy="4389438"/>
          </a:xfrm>
        </p:spPr>
        <p:txBody>
          <a:bodyPr>
            <a:noAutofit/>
          </a:bodyPr>
          <a:lstStyle/>
          <a:p>
            <a:pPr marL="0" indent="0" eaLnBrk="1" hangingPunct="1">
              <a:buFont typeface="Wingdings" panose="05000000000000000000" pitchFamily="2" charset="2"/>
              <a:buNone/>
              <a:defRPr/>
            </a:pPr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HÓA HỌC: </a:t>
            </a:r>
          </a:p>
          <a:p>
            <a:pPr marL="0" indent="0" eaLnBrk="1" hangingPunct="1">
              <a:buFont typeface="Wingdings" panose="05000000000000000000" pitchFamily="2" charset="2"/>
              <a:buNone/>
              <a:defRPr/>
            </a:pP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Tuyến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nước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bọt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tiết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nước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bọt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vai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trò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  <a:p>
            <a:pPr eaLnBrk="1" hangingPunct="1">
              <a:defRPr/>
            </a:pP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Tiêu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hóa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  <a:p>
            <a:pPr marL="0" indent="0" eaLnBrk="1" hangingPunct="1">
              <a:buFont typeface="Wingdings" panose="05000000000000000000" pitchFamily="2" charset="2"/>
              <a:buChar char="Ø"/>
              <a:defRPr/>
            </a:pPr>
            <a:r>
              <a:rPr lang="en-US" sz="32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Amylase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thủy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tinh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bột</a:t>
            </a:r>
            <a:endParaRPr lang="en-US" sz="3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defRPr/>
            </a:pP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Bảo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vệ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	</a:t>
            </a:r>
          </a:p>
          <a:p>
            <a:pPr marL="0" indent="0" eaLnBrk="1" hangingPunct="1">
              <a:buFont typeface="Wingdings" panose="05000000000000000000" pitchFamily="2" charset="2"/>
              <a:buChar char="Ø"/>
              <a:defRPr/>
            </a:pP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Giảm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tác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thức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ăn</a:t>
            </a:r>
            <a:endParaRPr lang="en-US" sz="3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eaLnBrk="1" hangingPunct="1">
              <a:buFont typeface="Wingdings" panose="05000000000000000000" pitchFamily="2" charset="2"/>
              <a:buChar char="Ø"/>
              <a:defRPr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Chứa nhiều kháng thể IgA</a:t>
            </a:r>
          </a:p>
        </p:txBody>
      </p:sp>
      <p:sp>
        <p:nvSpPr>
          <p:cNvPr id="6" name="Rectangle 2"/>
          <p:cNvSpPr txBox="1"/>
          <p:nvPr/>
        </p:nvSpPr>
        <p:spPr bwMode="auto">
          <a:xfrm>
            <a:off x="0" y="622300"/>
            <a:ext cx="8915400" cy="10541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pPr algn="ctr">
              <a:defRPr/>
            </a:pPr>
            <a:r>
              <a:rPr lang="en-US" sz="4000" b="1" dirty="0">
                <a:solidFill>
                  <a:srgbClr val="FF000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CHỨC NĂNG MIỆNG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/>
          <p:cNvSpPr>
            <a:spLocks noGrp="1"/>
          </p:cNvSpPr>
          <p:nvPr>
            <p:ph type="title"/>
          </p:nvPr>
        </p:nvSpPr>
        <p:spPr>
          <a:xfrm>
            <a:off x="2819400" y="76200"/>
            <a:ext cx="3886200" cy="1054100"/>
          </a:xfrm>
        </p:spPr>
        <p:txBody>
          <a:bodyPr/>
          <a:lstStyle/>
          <a:p>
            <a:pPr eaLnBrk="1" hangingPunct="1"/>
            <a:r>
              <a:rPr lang="en-US" b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MIỆNG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143000"/>
            <a:ext cx="4114800" cy="5638800"/>
          </a:xfrm>
        </p:spPr>
        <p:txBody>
          <a:bodyPr>
            <a:normAutofit/>
          </a:bodyPr>
          <a:lstStyle/>
          <a:p>
            <a:pPr marL="0" indent="0" algn="just" eaLnBrk="1" hangingPunct="1">
              <a:buFont typeface="Wingdings" panose="05000000000000000000" pitchFamily="2" charset="2"/>
              <a:buNone/>
              <a:defRPr/>
            </a:pPr>
            <a:r>
              <a:rPr lang="en-US" sz="32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Giới </a:t>
            </a:r>
            <a:r>
              <a:rPr lang="en-US" sz="32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hạn</a:t>
            </a:r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	</a:t>
            </a:r>
          </a:p>
          <a:p>
            <a:pPr marL="0" indent="0" algn="just" eaLnBrk="1" hangingPunct="1">
              <a:buFont typeface="Wingdings" panose="05000000000000000000" pitchFamily="2" charset="2"/>
              <a:buNone/>
              <a:defRPr/>
            </a:pP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388" name="Picture 2" descr="C:\Users\triurologist\Documents\EasyCapture1.jpg"/>
          <p:cNvPicPr>
            <a:picLocks noChangeAspect="1" noChangeArrowheads="1"/>
          </p:cNvPicPr>
          <p:nvPr/>
        </p:nvPicPr>
        <p:blipFill>
          <a:blip r:embed="rId2"/>
          <a:srcRect t="26656" r="24107"/>
          <a:stretch>
            <a:fillRect/>
          </a:stretch>
        </p:blipFill>
        <p:spPr bwMode="auto">
          <a:xfrm>
            <a:off x="2042795" y="1644650"/>
            <a:ext cx="5057775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Date Placeholder 9"/>
          <p:cNvSpPr>
            <a:spLocks noGrp="1"/>
          </p:cNvSpPr>
          <p:nvPr>
            <p:ph type="dt" sz="quarter" idx="10"/>
          </p:nvPr>
        </p:nvSpPr>
        <p:spPr bwMode="auto">
          <a:noFill/>
          <a:ln>
            <a:miter lim="800000"/>
          </a:ln>
        </p:spPr>
        <p:txBody>
          <a:bodyPr wrap="square" numCol="1" anchorCtr="0" compatLnSpc="1"/>
          <a:lstStyle/>
          <a:p>
            <a:fld id="{41D0F7E6-0092-44E9-9CF6-96C14346CCAC}" type="datetime10">
              <a:rPr lang="en-US" smtClean="0"/>
              <a:t>14:53</a:t>
            </a:fld>
            <a:endParaRPr lang="en-US" smtClean="0"/>
          </a:p>
        </p:txBody>
      </p:sp>
      <p:sp>
        <p:nvSpPr>
          <p:cNvPr id="119811" name="Slide Number Placeholder 17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</a:ln>
        </p:spPr>
        <p:txBody>
          <a:bodyPr wrap="square" numCol="1" anchorCtr="0" compatLnSpc="1"/>
          <a:lstStyle/>
          <a:p>
            <a:fld id="{3CA36C9A-C35A-4713-8434-B6C775CBA787}" type="slidenum">
              <a:rPr lang="en-US" smtClean="0"/>
              <a:t>60</a:t>
            </a:fld>
            <a:endParaRPr lang="en-US" smtClean="0"/>
          </a:p>
        </p:txBody>
      </p:sp>
      <p:sp>
        <p:nvSpPr>
          <p:cNvPr id="32773" name="Nơi giữ chỗ cho Nội dung 6"/>
          <p:cNvSpPr>
            <a:spLocks noGrp="1"/>
          </p:cNvSpPr>
          <p:nvPr>
            <p:ph idx="1"/>
          </p:nvPr>
        </p:nvSpPr>
        <p:spPr>
          <a:xfrm>
            <a:off x="0" y="1981200"/>
            <a:ext cx="9144000" cy="4419600"/>
          </a:xfrm>
        </p:spPr>
        <p:txBody>
          <a:bodyPr rtlCol="0">
            <a:normAutofit/>
          </a:bodyPr>
          <a:lstStyle/>
          <a:p>
            <a:pPr marL="365760" indent="-365760" eaLnBrk="1" fontAlgn="auto" hangingPunct="1">
              <a:spcAft>
                <a:spcPts val="0"/>
              </a:spcAft>
              <a:defRPr/>
            </a:pPr>
            <a:r>
              <a:rPr lang="vi-VN" sz="40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Chức</a:t>
            </a:r>
            <a:r>
              <a:rPr lang="en-US" sz="40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vi-VN" sz="40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năng</a:t>
            </a:r>
            <a:r>
              <a:rPr lang="en-US" sz="40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vi-VN" sz="40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của</a:t>
            </a:r>
            <a:r>
              <a:rPr lang="en-US" sz="40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vi-VN" sz="40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dạ</a:t>
            </a:r>
            <a:r>
              <a:rPr lang="en-US" sz="40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vi-VN" sz="40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dày: </a:t>
            </a:r>
            <a:endParaRPr lang="en-US" sz="40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365760" indent="-365760" eaLnBrk="1" fontAlgn="auto" hangingPunct="1"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vi-VN" sz="2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Chứa</a:t>
            </a:r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vi-VN" sz="2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đựng</a:t>
            </a:r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vi-VN" sz="28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thức</a:t>
            </a:r>
            <a:r>
              <a:rPr lang="en-US" sz="28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vi-VN" sz="28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ăn</a:t>
            </a:r>
            <a:r>
              <a:rPr lang="en-US" sz="28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  <a:endParaRPr lang="en-US" sz="28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365760" indent="-365760" eaLnBrk="1" fontAlgn="auto" hangingPunct="1"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en-US" sz="28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Hoạt</a:t>
            </a:r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8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động</a:t>
            </a:r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80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cơ</a:t>
            </a:r>
            <a:r>
              <a:rPr lang="en-US" sz="28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học</a:t>
            </a:r>
            <a:r>
              <a:rPr lang="en-US" sz="280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  <a:endParaRPr lang="en-US" sz="28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365760" indent="-365760" eaLnBrk="1" fontAlgn="auto" hangingPunct="1"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8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Hoạt</a:t>
            </a:r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8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động</a:t>
            </a:r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8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hóa</a:t>
            </a:r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8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học</a:t>
            </a:r>
            <a:r>
              <a:rPr lang="en-US" sz="280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  <a:endParaRPr lang="en-US" sz="28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365760" indent="-365760" eaLnBrk="1" fontAlgn="auto" hangingPunct="1">
              <a:spcAft>
                <a:spcPts val="0"/>
              </a:spcAft>
              <a:defRPr/>
            </a:pPr>
            <a:endParaRPr lang="en-US" sz="28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" name="Rectangle 2"/>
          <p:cNvSpPr txBox="1"/>
          <p:nvPr/>
        </p:nvSpPr>
        <p:spPr bwMode="auto">
          <a:xfrm>
            <a:off x="0" y="622300"/>
            <a:ext cx="8915400" cy="10541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pPr algn="ctr">
              <a:defRPr/>
            </a:pPr>
            <a:r>
              <a:rPr lang="en-US" sz="4000" b="1" dirty="0">
                <a:solidFill>
                  <a:srgbClr val="FF000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CHỨC NĂNG DẠ DÀY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Content Placeholder 2"/>
          <p:cNvSpPr>
            <a:spLocks noGrp="1"/>
          </p:cNvSpPr>
          <p:nvPr>
            <p:ph sz="quarter" idx="1"/>
          </p:nvPr>
        </p:nvSpPr>
        <p:spPr>
          <a:xfrm>
            <a:off x="0" y="2209800"/>
            <a:ext cx="4724400" cy="3962400"/>
          </a:xfrm>
        </p:spPr>
        <p:txBody>
          <a:bodyPr/>
          <a:lstStyle/>
          <a:p>
            <a:pPr algn="just" eaLnBrk="1" hangingPunct="1">
              <a:buFont typeface="Wingdings" panose="05000000000000000000" pitchFamily="2" charset="2"/>
              <a:buNone/>
            </a:pPr>
            <a:r>
              <a:rPr lang="en-US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en-US" sz="4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Chứa</a:t>
            </a:r>
            <a:r>
              <a:rPr lang="en-US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thức</a:t>
            </a:r>
            <a:r>
              <a:rPr lang="en-US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ăn</a:t>
            </a:r>
            <a:endParaRPr lang="en-US" sz="40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eaLnBrk="1" hangingPunct="1"/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Dạ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dày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3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lớp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trơn</a:t>
            </a:r>
            <a:endParaRPr lang="en-US" sz="3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eaLnBrk="1" hangingPunct="1"/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Thân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Dạ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dày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khả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giãn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lớn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nên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thay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đổi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áp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suất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lòng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dạ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dày</a:t>
            </a:r>
            <a:endParaRPr lang="en-US" sz="3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0835" name="Picture 2" descr="D:\My Documents\Downloads\TCẤP\TL TC YS-DD\HINH GP\TIÊU HÓA\dd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24400" y="2209800"/>
            <a:ext cx="4419600" cy="403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2"/>
          <p:cNvSpPr txBox="1"/>
          <p:nvPr/>
        </p:nvSpPr>
        <p:spPr bwMode="auto">
          <a:xfrm>
            <a:off x="0" y="622300"/>
            <a:ext cx="8915400" cy="10541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pPr algn="ctr">
              <a:defRPr/>
            </a:pPr>
            <a:r>
              <a:rPr lang="en-US" sz="4000" b="1" dirty="0">
                <a:solidFill>
                  <a:srgbClr val="FF000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CHỨC NĂNG DẠ DÀY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22" name="Content Placeholder 2"/>
          <p:cNvSpPr>
            <a:spLocks noGrp="1"/>
          </p:cNvSpPr>
          <p:nvPr>
            <p:ph sz="quarter" idx="1"/>
          </p:nvPr>
        </p:nvSpPr>
        <p:spPr>
          <a:xfrm>
            <a:off x="612775" y="2057400"/>
            <a:ext cx="8153400" cy="2743200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  <a:defRPr/>
            </a:pPr>
            <a:r>
              <a:rPr lang="en-US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en-US" sz="3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Hoạt</a:t>
            </a:r>
            <a:r>
              <a:rPr lang="en-US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endParaRPr lang="en-US" sz="36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eaLnBrk="1" hangingPunct="1">
              <a:buFont typeface="Wingdings" panose="05000000000000000000" pitchFamily="2" charset="2"/>
              <a:buChar char="Ø"/>
              <a:defRPr/>
            </a:pP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Đóng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mở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tâm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vị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thức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ăn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dạ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dày</a:t>
            </a:r>
            <a:endParaRPr lang="en-US" sz="3200" dirty="0" smtClean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0" indent="0" eaLnBrk="1" hangingPunct="1">
              <a:buFont typeface="Wingdings" panose="05000000000000000000" pitchFamily="2" charset="2"/>
              <a:buChar char="Ø"/>
              <a:defRPr/>
            </a:pP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Co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bóp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thân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dạ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dày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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trộn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ngấm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dịch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vị</a:t>
            </a:r>
            <a:endParaRPr lang="en-US" sz="3200" dirty="0" smtClean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0" indent="0" eaLnBrk="1" hangingPunct="1">
              <a:buFont typeface="Wingdings" panose="05000000000000000000" pitchFamily="2" charset="2"/>
              <a:buChar char="Ø"/>
              <a:defRPr/>
            </a:pP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Môn vị co trương lực nhẹ 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chuyển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thức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ăn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từng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đợt (d &lt; 2mm)</a:t>
            </a:r>
          </a:p>
          <a:p>
            <a:pPr marL="0" indent="0" eaLnBrk="1" hangingPunct="1">
              <a:buFont typeface="Wingdings" panose="05000000000000000000" pitchFamily="2" charset="2"/>
              <a:buChar char="Ø"/>
              <a:defRPr/>
            </a:pP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Sóng co thắt lưu động (MMC) xuất hiện khi motilin tiết ra</a:t>
            </a:r>
          </a:p>
        </p:txBody>
      </p:sp>
      <p:sp>
        <p:nvSpPr>
          <p:cNvPr id="5" name="Rectangle 2"/>
          <p:cNvSpPr txBox="1"/>
          <p:nvPr/>
        </p:nvSpPr>
        <p:spPr bwMode="auto">
          <a:xfrm>
            <a:off x="0" y="622300"/>
            <a:ext cx="8915400" cy="10541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pPr algn="ctr">
              <a:defRPr/>
            </a:pPr>
            <a:r>
              <a:rPr lang="en-US" sz="4000" b="1" dirty="0">
                <a:solidFill>
                  <a:srgbClr val="FF000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CHỨC NĂNG DẠ DÀY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98500" y="2247900"/>
            <a:ext cx="7747000" cy="4152900"/>
          </a:xfrm>
        </p:spPr>
        <p:txBody>
          <a:bodyPr/>
          <a:lstStyle/>
          <a:p>
            <a:r>
              <a:rPr lang="en-US" dirty="0" smtClean="0"/>
              <a:t>Q: </a:t>
            </a:r>
            <a:r>
              <a:rPr lang="en-US" dirty="0" err="1" smtClean="0"/>
              <a:t>Cơ</a:t>
            </a:r>
            <a:r>
              <a:rPr lang="en-US" dirty="0" smtClean="0"/>
              <a:t> </a:t>
            </a:r>
            <a:r>
              <a:rPr lang="en-US" dirty="0" err="1" smtClean="0"/>
              <a:t>chế</a:t>
            </a:r>
            <a:r>
              <a:rPr lang="en-US" dirty="0" smtClean="0"/>
              <a:t> </a:t>
            </a:r>
            <a:r>
              <a:rPr lang="en-US" dirty="0" err="1" smtClean="0"/>
              <a:t>đóng</a:t>
            </a:r>
            <a:r>
              <a:rPr lang="en-US" dirty="0" smtClean="0"/>
              <a:t> </a:t>
            </a:r>
            <a:r>
              <a:rPr lang="en-US" dirty="0" err="1" smtClean="0"/>
              <a:t>mở</a:t>
            </a:r>
            <a:r>
              <a:rPr lang="en-US" dirty="0" smtClean="0"/>
              <a:t> </a:t>
            </a:r>
            <a:r>
              <a:rPr lang="en-US" dirty="0" err="1" smtClean="0"/>
              <a:t>môn</a:t>
            </a:r>
            <a:r>
              <a:rPr lang="en-US" dirty="0" smtClean="0"/>
              <a:t> </a:t>
            </a:r>
            <a:r>
              <a:rPr lang="en-US" dirty="0" err="1" smtClean="0"/>
              <a:t>vị</a:t>
            </a:r>
            <a:r>
              <a:rPr lang="en-US" dirty="0" smtClean="0"/>
              <a:t> (more on page 157)</a:t>
            </a:r>
          </a:p>
          <a:p>
            <a:r>
              <a:rPr lang="en-US" dirty="0" smtClean="0"/>
              <a:t>A: </a:t>
            </a:r>
            <a:r>
              <a:rPr lang="en-US" dirty="0" err="1" smtClean="0"/>
              <a:t>khi</a:t>
            </a:r>
            <a:r>
              <a:rPr lang="en-US" dirty="0" smtClean="0"/>
              <a:t> </a:t>
            </a:r>
            <a:r>
              <a:rPr lang="en-US" dirty="0" err="1" smtClean="0"/>
              <a:t>đói</a:t>
            </a:r>
            <a:r>
              <a:rPr lang="en-US" dirty="0" smtClean="0"/>
              <a:t> </a:t>
            </a:r>
            <a:r>
              <a:rPr lang="en-US" dirty="0" err="1" smtClean="0"/>
              <a:t>dịch</a:t>
            </a:r>
            <a:r>
              <a:rPr lang="en-US" dirty="0" smtClean="0"/>
              <a:t> </a:t>
            </a:r>
            <a:r>
              <a:rPr lang="en-US" dirty="0" err="1" smtClean="0"/>
              <a:t>vị</a:t>
            </a:r>
            <a:r>
              <a:rPr lang="en-US" dirty="0" smtClean="0"/>
              <a:t> acid </a:t>
            </a:r>
            <a:r>
              <a:rPr lang="en-US" dirty="0" err="1" smtClean="0"/>
              <a:t>tiết</a:t>
            </a:r>
            <a:r>
              <a:rPr lang="en-US" dirty="0" smtClean="0"/>
              <a:t> </a:t>
            </a:r>
            <a:r>
              <a:rPr lang="en-US" dirty="0" err="1" smtClean="0"/>
              <a:t>ra</a:t>
            </a:r>
            <a:r>
              <a:rPr lang="en-US" dirty="0" smtClean="0"/>
              <a:t> =&gt; </a:t>
            </a:r>
            <a:r>
              <a:rPr lang="en-US" dirty="0" err="1" smtClean="0"/>
              <a:t>tâm</a:t>
            </a:r>
            <a:r>
              <a:rPr lang="en-US" dirty="0" smtClean="0"/>
              <a:t> </a:t>
            </a:r>
            <a:r>
              <a:rPr lang="en-US" dirty="0" err="1" smtClean="0"/>
              <a:t>vị</a:t>
            </a:r>
            <a:r>
              <a:rPr lang="en-US" dirty="0" smtClean="0"/>
              <a:t> </a:t>
            </a:r>
            <a:r>
              <a:rPr lang="en-US" dirty="0" err="1" smtClean="0"/>
              <a:t>mở</a:t>
            </a:r>
            <a:r>
              <a:rPr lang="en-US" dirty="0" smtClean="0"/>
              <a:t>. </a:t>
            </a:r>
            <a:r>
              <a:rPr lang="en-US" dirty="0" err="1" smtClean="0"/>
              <a:t>Khi</a:t>
            </a:r>
            <a:r>
              <a:rPr lang="en-US" dirty="0" smtClean="0"/>
              <a:t> food </a:t>
            </a:r>
            <a:r>
              <a:rPr lang="en-US" dirty="0" err="1" smtClean="0"/>
              <a:t>xuống</a:t>
            </a:r>
            <a:r>
              <a:rPr lang="en-US" dirty="0" smtClean="0"/>
              <a:t>, acid + food </a:t>
            </a:r>
            <a:r>
              <a:rPr lang="en-US" dirty="0" err="1" smtClean="0"/>
              <a:t>làm</a:t>
            </a:r>
            <a:r>
              <a:rPr lang="en-US" dirty="0" smtClean="0"/>
              <a:t> pH </a:t>
            </a:r>
            <a:r>
              <a:rPr lang="en-US" i="1" dirty="0"/>
              <a:t>↑</a:t>
            </a:r>
            <a:r>
              <a:rPr lang="en-US" dirty="0" smtClean="0"/>
              <a:t>, </a:t>
            </a:r>
            <a:r>
              <a:rPr lang="en-US" dirty="0" err="1" smtClean="0"/>
              <a:t>tâm</a:t>
            </a:r>
            <a:r>
              <a:rPr lang="en-US" dirty="0" smtClean="0"/>
              <a:t> </a:t>
            </a:r>
            <a:r>
              <a:rPr lang="en-US" dirty="0" err="1" smtClean="0"/>
              <a:t>vị</a:t>
            </a:r>
            <a:r>
              <a:rPr lang="en-US" dirty="0" smtClean="0"/>
              <a:t> </a:t>
            </a:r>
            <a:r>
              <a:rPr lang="en-US" dirty="0" err="1" smtClean="0"/>
              <a:t>đóng</a:t>
            </a:r>
            <a:r>
              <a:rPr lang="en-US" dirty="0" smtClean="0"/>
              <a:t> </a:t>
            </a:r>
            <a:r>
              <a:rPr lang="en-US" dirty="0" err="1" smtClean="0"/>
              <a:t>lại</a:t>
            </a:r>
            <a:r>
              <a:rPr lang="en-US" dirty="0" smtClean="0"/>
              <a:t> </a:t>
            </a:r>
            <a:r>
              <a:rPr lang="en-US" dirty="0" err="1" smtClean="0"/>
              <a:t>ngăn</a:t>
            </a:r>
            <a:r>
              <a:rPr lang="en-US" dirty="0" smtClean="0"/>
              <a:t> </a:t>
            </a:r>
            <a:r>
              <a:rPr lang="en-US" dirty="0" err="1" smtClean="0"/>
              <a:t>ko</a:t>
            </a:r>
            <a:r>
              <a:rPr lang="en-US" dirty="0" smtClean="0"/>
              <a:t> </a:t>
            </a:r>
            <a:r>
              <a:rPr lang="en-US" dirty="0" err="1" smtClean="0"/>
              <a:t>cho</a:t>
            </a:r>
            <a:r>
              <a:rPr lang="en-US" dirty="0" smtClean="0"/>
              <a:t> food </a:t>
            </a:r>
            <a:r>
              <a:rPr lang="en-US" dirty="0" err="1" smtClean="0"/>
              <a:t>trào</a:t>
            </a:r>
            <a:r>
              <a:rPr lang="en-US" dirty="0" smtClean="0"/>
              <a:t> </a:t>
            </a:r>
            <a:r>
              <a:rPr lang="en-US" dirty="0" err="1" smtClean="0"/>
              <a:t>lên</a:t>
            </a:r>
            <a:r>
              <a:rPr lang="en-US" dirty="0" smtClean="0"/>
              <a:t>. Food </a:t>
            </a:r>
            <a:r>
              <a:rPr lang="en-US" dirty="0" err="1" smtClean="0"/>
              <a:t>được</a:t>
            </a:r>
            <a:r>
              <a:rPr lang="en-US" dirty="0" smtClean="0"/>
              <a:t> </a:t>
            </a:r>
            <a:r>
              <a:rPr lang="en-US" dirty="0" err="1" smtClean="0"/>
              <a:t>nhào</a:t>
            </a:r>
            <a:r>
              <a:rPr lang="en-US" dirty="0" smtClean="0"/>
              <a:t> </a:t>
            </a:r>
            <a:r>
              <a:rPr lang="en-US" dirty="0" err="1" smtClean="0"/>
              <a:t>trộn</a:t>
            </a:r>
            <a:r>
              <a:rPr lang="en-US" dirty="0" smtClean="0"/>
              <a:t>, push </a:t>
            </a:r>
            <a:r>
              <a:rPr lang="en-US" dirty="0" err="1" smtClean="0"/>
              <a:t>xuống</a:t>
            </a:r>
            <a:r>
              <a:rPr lang="en-US" dirty="0" smtClean="0"/>
              <a:t> </a:t>
            </a:r>
            <a:r>
              <a:rPr lang="en-US" dirty="0" err="1" smtClean="0"/>
              <a:t>môn</a:t>
            </a:r>
            <a:r>
              <a:rPr lang="en-US" dirty="0" smtClean="0"/>
              <a:t> </a:t>
            </a:r>
            <a:r>
              <a:rPr lang="en-US" dirty="0" err="1" smtClean="0"/>
              <a:t>vị</a:t>
            </a:r>
            <a:r>
              <a:rPr lang="en-US" dirty="0" smtClean="0"/>
              <a:t> </a:t>
            </a:r>
            <a:r>
              <a:rPr lang="en-US" dirty="0" err="1" smtClean="0"/>
              <a:t>rồi</a:t>
            </a:r>
            <a:r>
              <a:rPr lang="en-US" dirty="0" smtClean="0"/>
              <a:t> qua </a:t>
            </a:r>
            <a:r>
              <a:rPr lang="en-US" dirty="0" err="1" smtClean="0"/>
              <a:t>đoạn</a:t>
            </a:r>
            <a:r>
              <a:rPr lang="en-US" dirty="0" smtClean="0"/>
              <a:t> I </a:t>
            </a:r>
            <a:r>
              <a:rPr lang="en-US" dirty="0" err="1" smtClean="0"/>
              <a:t>của</a:t>
            </a:r>
            <a:r>
              <a:rPr lang="en-US" dirty="0" smtClean="0"/>
              <a:t> </a:t>
            </a:r>
            <a:r>
              <a:rPr lang="en-US" dirty="0" err="1" smtClean="0"/>
              <a:t>tá</a:t>
            </a:r>
            <a:r>
              <a:rPr lang="en-US" dirty="0" smtClean="0"/>
              <a:t> </a:t>
            </a:r>
            <a:r>
              <a:rPr lang="en-US" dirty="0" err="1" smtClean="0"/>
              <a:t>tràng</a:t>
            </a:r>
            <a:r>
              <a:rPr lang="en-US" dirty="0" smtClean="0"/>
              <a:t>, </a:t>
            </a:r>
            <a:r>
              <a:rPr lang="en-US" dirty="0" err="1" smtClean="0"/>
              <a:t>vì</a:t>
            </a:r>
            <a:r>
              <a:rPr lang="en-US" dirty="0" smtClean="0"/>
              <a:t> food </a:t>
            </a:r>
            <a:r>
              <a:rPr lang="en-US" dirty="0" err="1" smtClean="0"/>
              <a:t>ngấm</a:t>
            </a:r>
            <a:r>
              <a:rPr lang="en-US" dirty="0" smtClean="0"/>
              <a:t> acid </a:t>
            </a:r>
            <a:r>
              <a:rPr lang="en-US" dirty="0" err="1" smtClean="0"/>
              <a:t>của</a:t>
            </a:r>
            <a:r>
              <a:rPr lang="en-US" dirty="0" smtClean="0"/>
              <a:t> DD </a:t>
            </a:r>
            <a:r>
              <a:rPr lang="en-US" dirty="0" err="1" smtClean="0"/>
              <a:t>nên</a:t>
            </a:r>
            <a:r>
              <a:rPr lang="en-US" dirty="0" smtClean="0"/>
              <a:t> </a:t>
            </a:r>
            <a:r>
              <a:rPr lang="en-US" dirty="0" err="1" smtClean="0"/>
              <a:t>mt</a:t>
            </a:r>
            <a:r>
              <a:rPr lang="en-US" dirty="0" smtClean="0"/>
              <a:t> ở </a:t>
            </a:r>
            <a:r>
              <a:rPr lang="en-US" dirty="0" err="1" smtClean="0"/>
              <a:t>đây</a:t>
            </a:r>
            <a:r>
              <a:rPr lang="en-US" dirty="0" smtClean="0"/>
              <a:t> </a:t>
            </a:r>
            <a:r>
              <a:rPr lang="en-US" dirty="0" err="1" smtClean="0"/>
              <a:t>hơi</a:t>
            </a:r>
            <a:r>
              <a:rPr lang="en-US" dirty="0" smtClean="0"/>
              <a:t> acid, </a:t>
            </a:r>
            <a:r>
              <a:rPr lang="en-US" dirty="0" err="1" smtClean="0"/>
              <a:t>làm</a:t>
            </a:r>
            <a:r>
              <a:rPr lang="en-US" dirty="0" smtClean="0"/>
              <a:t> </a:t>
            </a:r>
            <a:r>
              <a:rPr lang="en-US" dirty="0" err="1" smtClean="0"/>
              <a:t>cho</a:t>
            </a:r>
            <a:r>
              <a:rPr lang="en-US" dirty="0" smtClean="0"/>
              <a:t> </a:t>
            </a:r>
            <a:r>
              <a:rPr lang="en-US" dirty="0" err="1" smtClean="0"/>
              <a:t>ống</a:t>
            </a:r>
            <a:r>
              <a:rPr lang="en-US" dirty="0" smtClean="0"/>
              <a:t> </a:t>
            </a:r>
            <a:r>
              <a:rPr lang="en-US" dirty="0" err="1" smtClean="0"/>
              <a:t>môn</a:t>
            </a:r>
            <a:r>
              <a:rPr lang="en-US" dirty="0" smtClean="0"/>
              <a:t> </a:t>
            </a:r>
            <a:r>
              <a:rPr lang="en-US" dirty="0" err="1" smtClean="0"/>
              <a:t>vị</a:t>
            </a:r>
            <a:r>
              <a:rPr lang="en-US" dirty="0" smtClean="0"/>
              <a:t> </a:t>
            </a:r>
            <a:r>
              <a:rPr lang="en-US" dirty="0" err="1" smtClean="0"/>
              <a:t>đóng</a:t>
            </a:r>
            <a:r>
              <a:rPr lang="en-US" dirty="0" smtClean="0"/>
              <a:t>. </a:t>
            </a:r>
            <a:r>
              <a:rPr lang="en-US" dirty="0" err="1" smtClean="0"/>
              <a:t>Đoạn</a:t>
            </a:r>
            <a:r>
              <a:rPr lang="en-US" dirty="0" smtClean="0"/>
              <a:t> I </a:t>
            </a:r>
            <a:r>
              <a:rPr lang="en-US" dirty="0" err="1" smtClean="0"/>
              <a:t>tá</a:t>
            </a:r>
            <a:r>
              <a:rPr lang="en-US" dirty="0" smtClean="0"/>
              <a:t> </a:t>
            </a:r>
            <a:r>
              <a:rPr lang="en-US" dirty="0" err="1" smtClean="0"/>
              <a:t>tràng</a:t>
            </a:r>
            <a:r>
              <a:rPr lang="en-US" dirty="0" smtClean="0"/>
              <a:t> </a:t>
            </a:r>
            <a:r>
              <a:rPr lang="en-US" dirty="0" err="1" smtClean="0"/>
              <a:t>tiết</a:t>
            </a:r>
            <a:r>
              <a:rPr lang="en-US" dirty="0" smtClean="0"/>
              <a:t> motilin </a:t>
            </a:r>
            <a:r>
              <a:rPr lang="en-US" dirty="0" err="1"/>
              <a:t>báo</a:t>
            </a:r>
            <a:r>
              <a:rPr lang="en-US" dirty="0"/>
              <a:t> </a:t>
            </a:r>
            <a:r>
              <a:rPr lang="en-US" dirty="0" err="1" smtClean="0"/>
              <a:t>hiệu</a:t>
            </a:r>
            <a:r>
              <a:rPr lang="en-US" dirty="0" smtClean="0"/>
              <a:t> </a:t>
            </a:r>
            <a:r>
              <a:rPr lang="en-US" dirty="0" err="1" smtClean="0"/>
              <a:t>não</a:t>
            </a:r>
            <a:r>
              <a:rPr lang="en-US" dirty="0" smtClean="0"/>
              <a:t> </a:t>
            </a:r>
            <a:r>
              <a:rPr lang="en-US" dirty="0" err="1" smtClean="0"/>
              <a:t>làm</a:t>
            </a:r>
            <a:r>
              <a:rPr lang="en-US" dirty="0" smtClean="0"/>
              <a:t> </a:t>
            </a:r>
            <a:r>
              <a:rPr lang="en-US" dirty="0" err="1" smtClean="0"/>
              <a:t>não</a:t>
            </a:r>
            <a:r>
              <a:rPr lang="en-US" dirty="0" smtClean="0"/>
              <a:t> </a:t>
            </a:r>
            <a:r>
              <a:rPr lang="en-US" dirty="0" err="1" smtClean="0"/>
              <a:t>tiết</a:t>
            </a:r>
            <a:r>
              <a:rPr lang="en-US" dirty="0" smtClean="0"/>
              <a:t> </a:t>
            </a:r>
            <a:r>
              <a:rPr lang="en-US" dirty="0" err="1" smtClean="0"/>
              <a:t>serotonine</a:t>
            </a:r>
            <a:r>
              <a:rPr lang="en-US" dirty="0" smtClean="0"/>
              <a:t> </a:t>
            </a:r>
            <a:r>
              <a:rPr lang="en-US" dirty="0" err="1" smtClean="0"/>
              <a:t>ra</a:t>
            </a:r>
            <a:r>
              <a:rPr lang="en-US" dirty="0" smtClean="0"/>
              <a:t> </a:t>
            </a:r>
            <a:r>
              <a:rPr lang="en-US" dirty="0" err="1" smtClean="0"/>
              <a:t>lệnh</a:t>
            </a:r>
            <a:r>
              <a:rPr lang="en-US" dirty="0" smtClean="0"/>
              <a:t> </a:t>
            </a:r>
            <a:r>
              <a:rPr lang="en-US" dirty="0" err="1" smtClean="0"/>
              <a:t>cho</a:t>
            </a:r>
            <a:r>
              <a:rPr lang="en-US" dirty="0" smtClean="0"/>
              <a:t> </a:t>
            </a:r>
            <a:r>
              <a:rPr lang="en-US" dirty="0" err="1" smtClean="0"/>
              <a:t>gan</a:t>
            </a:r>
            <a:r>
              <a:rPr lang="en-US" dirty="0" smtClean="0"/>
              <a:t> + </a:t>
            </a:r>
            <a:r>
              <a:rPr lang="en-US" dirty="0" err="1" smtClean="0"/>
              <a:t>tuỵ</a:t>
            </a:r>
            <a:r>
              <a:rPr lang="en-US" dirty="0" smtClean="0"/>
              <a:t> </a:t>
            </a:r>
            <a:r>
              <a:rPr lang="en-US" dirty="0" err="1" smtClean="0"/>
              <a:t>tiết</a:t>
            </a:r>
            <a:r>
              <a:rPr lang="en-US" dirty="0" smtClean="0"/>
              <a:t> </a:t>
            </a:r>
            <a:r>
              <a:rPr lang="en-US" dirty="0" err="1"/>
              <a:t>mật</a:t>
            </a:r>
            <a:r>
              <a:rPr lang="en-US" dirty="0"/>
              <a:t>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dịch</a:t>
            </a:r>
            <a:r>
              <a:rPr lang="en-US" dirty="0" smtClean="0"/>
              <a:t> </a:t>
            </a:r>
            <a:r>
              <a:rPr lang="en-US" dirty="0" err="1" smtClean="0"/>
              <a:t>tuỵ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smtClean="0"/>
              <a:t>=&gt; pH </a:t>
            </a:r>
            <a:r>
              <a:rPr lang="en-US" dirty="0" err="1" smtClean="0"/>
              <a:t>lúc</a:t>
            </a:r>
            <a:r>
              <a:rPr lang="en-US" dirty="0" smtClean="0"/>
              <a:t> </a:t>
            </a:r>
            <a:r>
              <a:rPr lang="en-US" dirty="0" err="1" smtClean="0"/>
              <a:t>này</a:t>
            </a:r>
            <a:r>
              <a:rPr lang="en-US" dirty="0" smtClean="0"/>
              <a:t> </a:t>
            </a:r>
            <a:r>
              <a:rPr lang="en-US" i="1" dirty="0" smtClean="0"/>
              <a:t>↑</a:t>
            </a:r>
            <a:br>
              <a:rPr lang="en-US" i="1" dirty="0" smtClean="0"/>
            </a:br>
            <a:r>
              <a:rPr lang="en-US" i="1" dirty="0" smtClean="0"/>
              <a:t>=&gt; </a:t>
            </a:r>
            <a:r>
              <a:rPr lang="en-US" dirty="0" err="1" smtClean="0"/>
              <a:t>môn</a:t>
            </a:r>
            <a:r>
              <a:rPr lang="en-US" dirty="0" smtClean="0"/>
              <a:t> </a:t>
            </a:r>
            <a:r>
              <a:rPr lang="en-US" dirty="0" err="1" smtClean="0"/>
              <a:t>vị</a:t>
            </a:r>
            <a:r>
              <a:rPr lang="en-US" dirty="0" smtClean="0"/>
              <a:t> </a:t>
            </a:r>
            <a:r>
              <a:rPr lang="en-US" dirty="0" err="1" smtClean="0"/>
              <a:t>lại</a:t>
            </a:r>
            <a:r>
              <a:rPr lang="en-US" dirty="0" smtClean="0"/>
              <a:t> </a:t>
            </a:r>
            <a:r>
              <a:rPr lang="en-US" dirty="0" err="1" smtClean="0"/>
              <a:t>mở</a:t>
            </a:r>
            <a:r>
              <a:rPr lang="en-US" dirty="0" smtClean="0"/>
              <a:t> </a:t>
            </a:r>
            <a:r>
              <a:rPr lang="en-US" dirty="0" err="1" smtClean="0"/>
              <a:t>để</a:t>
            </a:r>
            <a:r>
              <a:rPr lang="en-US" dirty="0" smtClean="0"/>
              <a:t> receive food </a:t>
            </a:r>
            <a:r>
              <a:rPr lang="en-US" dirty="0" err="1" smtClean="0"/>
              <a:t>mới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4B2288-79A2-4C25-BF45-C3D3FB082BD7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11639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Content Placeholder 2"/>
          <p:cNvSpPr>
            <a:spLocks noGrp="1"/>
          </p:cNvSpPr>
          <p:nvPr>
            <p:ph sz="quarter" idx="1"/>
          </p:nvPr>
        </p:nvSpPr>
        <p:spPr>
          <a:xfrm>
            <a:off x="3429000" y="6172200"/>
            <a:ext cx="2819400" cy="457200"/>
          </a:xfrm>
          <a:ln>
            <a:solidFill>
              <a:srgbClr val="00B050"/>
            </a:solidFill>
          </a:ln>
        </p:spPr>
        <p:txBody>
          <a:bodyPr/>
          <a:lstStyle/>
          <a:p>
            <a:pPr marL="319405" indent="-319405" algn="ctr" eaLnBrk="1" hangingPunct="1">
              <a:buFont typeface="Wingdings" panose="05000000000000000000" pitchFamily="2" charset="2"/>
              <a:buNone/>
            </a:pPr>
            <a:r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Đóng mở tâm vị</a:t>
            </a:r>
          </a:p>
        </p:txBody>
      </p:sp>
      <p:pic>
        <p:nvPicPr>
          <p:cNvPr id="122883" name="Picture 2" descr="D:\My Documents\Downloads\TCẤP\TL TC YS-DD\HINH GP\TIÊU HÓA\thq dd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876800" y="1828800"/>
            <a:ext cx="3886200" cy="4114800"/>
          </a:xfrm>
          <a:prstGeom prst="rect">
            <a:avLst/>
          </a:prstGeom>
          <a:noFill/>
          <a:ln w="9525">
            <a:solidFill>
              <a:srgbClr val="00B050"/>
            </a:solidFill>
            <a:miter lim="800000"/>
            <a:headEnd/>
            <a:tailEnd/>
          </a:ln>
        </p:spPr>
      </p:pic>
      <p:pic>
        <p:nvPicPr>
          <p:cNvPr id="122884" name="Picture 3" descr="D:\My Documents\Downloads\TCẤP\TL TC YS-DD\HINH GP\TIÊU HÓA\t ăn.gi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752600"/>
            <a:ext cx="4762500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2"/>
          <p:cNvSpPr txBox="1"/>
          <p:nvPr/>
        </p:nvSpPr>
        <p:spPr bwMode="auto">
          <a:xfrm>
            <a:off x="0" y="622300"/>
            <a:ext cx="8915400" cy="10541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pPr algn="ctr">
              <a:defRPr/>
            </a:pPr>
            <a:r>
              <a:rPr lang="en-US" sz="4000" b="1" dirty="0">
                <a:solidFill>
                  <a:srgbClr val="FF000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CHỨC NĂNG DẠ DÀY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13" y="838200"/>
            <a:ext cx="9155112" cy="5715000"/>
          </a:xfrm>
        </p:spPr>
        <p:txBody>
          <a:bodyPr>
            <a:noAutofit/>
          </a:bodyPr>
          <a:lstStyle/>
          <a:p>
            <a:pPr eaLnBrk="1" hangingPunct="1">
              <a:buFont typeface="Wingdings" panose="05000000000000000000" pitchFamily="2" charset="2"/>
              <a:buNone/>
              <a:defRPr/>
            </a:pPr>
            <a:r>
              <a:rPr lang="en-US" sz="32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</a:t>
            </a:r>
            <a:r>
              <a:rPr lang="en-US" sz="3200" b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r>
              <a:rPr lang="en-US" sz="32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tiết</a:t>
            </a:r>
            <a:r>
              <a:rPr lang="en-US" sz="32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dịch</a:t>
            </a:r>
            <a:r>
              <a:rPr lang="en-US" sz="32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dạ</a:t>
            </a:r>
            <a:r>
              <a:rPr lang="en-US" sz="32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dày</a:t>
            </a:r>
            <a:endParaRPr lang="en-US" sz="3200" b="1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defRPr/>
            </a:pP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TB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chính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men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tiêu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hóa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0" indent="0" eaLnBrk="1" hangingPunct="1">
              <a:buFont typeface="Wingdings" panose="05000000000000000000" pitchFamily="2" charset="2"/>
              <a:buChar char="Ø"/>
              <a:defRPr/>
            </a:pPr>
            <a:r>
              <a:rPr lang="en-US" sz="3200" i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Pepsin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ogen.</a:t>
            </a:r>
          </a:p>
          <a:p>
            <a:pPr marL="0" indent="0" eaLnBrk="1" hangingPunct="1">
              <a:buFont typeface="Wingdings" panose="05000000000000000000" pitchFamily="2" charset="2"/>
              <a:buChar char="Ø"/>
              <a:defRPr/>
            </a:pPr>
            <a:r>
              <a:rPr lang="en-US" sz="3200" i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Lipase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thủy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phân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lipid 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diglycerid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, acid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béo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</a:p>
          <a:p>
            <a:pPr marL="0" indent="0" eaLnBrk="1" hangingPunct="1">
              <a:buFont typeface="Wingdings" panose="05000000000000000000" pitchFamily="2" charset="2"/>
              <a:buChar char="Ø"/>
              <a:defRPr/>
            </a:pPr>
            <a:r>
              <a:rPr lang="en-US" sz="32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Gelatinase.</a:t>
            </a:r>
            <a:endParaRPr lang="en-US" sz="3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defRPr/>
            </a:pP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TB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viền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HCl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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Hoạt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hóa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pepsinogenpepsin</a:t>
            </a:r>
            <a:endParaRPr lang="en-US" sz="3200" dirty="0" smtClean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0" indent="0" eaLnBrk="1" hangingPunct="1">
              <a:buFont typeface="Wingdings" panose="05000000000000000000" pitchFamily="2" charset="2"/>
              <a:buNone/>
              <a:defRPr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	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		       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Sát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khuẩn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(pH ~ 1)</a:t>
            </a:r>
          </a:p>
          <a:p>
            <a:pPr marL="0" indent="0" eaLnBrk="1" hangingPunct="1">
              <a:buFont typeface="Wingdings" panose="05000000000000000000" pitchFamily="2" charset="2"/>
              <a:buNone/>
              <a:defRPr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	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		       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Thủy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phân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cellulose</a:t>
            </a:r>
          </a:p>
          <a:p>
            <a:pPr marL="0" indent="0" eaLnBrk="1" hangingPunct="1">
              <a:buFont typeface="Wingdings" panose="05000000000000000000" pitchFamily="2" charset="2"/>
              <a:buNone/>
              <a:defRPr/>
            </a:pP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			       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Tham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gia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đóng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mở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tâm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môn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vị</a:t>
            </a:r>
            <a:endParaRPr lang="en-US" sz="3200" dirty="0" smtClean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eaLnBrk="1" hangingPunct="1">
              <a:defRPr/>
            </a:pP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TB cổ tuyến 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cân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bằng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HCl, IF</a:t>
            </a:r>
            <a:endParaRPr lang="en-US" sz="3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defRPr/>
            </a:pPr>
            <a:endParaRPr lang="en-US" sz="3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2"/>
          <p:cNvSpPr txBox="1"/>
          <p:nvPr/>
        </p:nvSpPr>
        <p:spPr bwMode="auto">
          <a:xfrm>
            <a:off x="0" y="-76200"/>
            <a:ext cx="8915400" cy="10541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pPr algn="ctr">
              <a:defRPr/>
            </a:pPr>
            <a:r>
              <a:rPr lang="en-US" sz="4000" b="1" dirty="0">
                <a:solidFill>
                  <a:srgbClr val="FF000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CHỨC NĂNG DẠ DÀY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267200" y="4648200"/>
            <a:ext cx="1752600" cy="685800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en-US" sz="2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Collagen </a:t>
            </a:r>
          </a:p>
        </p:txBody>
      </p:sp>
      <p:sp>
        <p:nvSpPr>
          <p:cNvPr id="4" name="Content Placeholder 2"/>
          <p:cNvSpPr txBox="1"/>
          <p:nvPr/>
        </p:nvSpPr>
        <p:spPr bwMode="auto">
          <a:xfrm>
            <a:off x="3429000" y="3200400"/>
            <a:ext cx="1371600" cy="6858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marL="319405" indent="-319405">
              <a:spcBef>
                <a:spcPts val="700"/>
              </a:spcBef>
              <a:buClr>
                <a:schemeClr val="accent2"/>
              </a:buClr>
              <a:buSzPct val="60000"/>
            </a:pPr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Lipase </a:t>
            </a:r>
          </a:p>
        </p:txBody>
      </p:sp>
      <p:sp>
        <p:nvSpPr>
          <p:cNvPr id="5" name="Content Placeholder 2"/>
          <p:cNvSpPr txBox="1"/>
          <p:nvPr/>
        </p:nvSpPr>
        <p:spPr bwMode="auto">
          <a:xfrm>
            <a:off x="3200400" y="2133600"/>
            <a:ext cx="1905000" cy="6858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marL="319405" indent="-319405">
              <a:spcBef>
                <a:spcPts val="700"/>
              </a:spcBef>
              <a:buClr>
                <a:schemeClr val="accent2"/>
              </a:buClr>
              <a:buSzPct val="60000"/>
            </a:pPr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Pepsinogen </a:t>
            </a:r>
          </a:p>
        </p:txBody>
      </p:sp>
      <p:sp>
        <p:nvSpPr>
          <p:cNvPr id="6" name="Content Placeholder 2"/>
          <p:cNvSpPr txBox="1"/>
          <p:nvPr/>
        </p:nvSpPr>
        <p:spPr bwMode="auto">
          <a:xfrm>
            <a:off x="7086600" y="2133600"/>
            <a:ext cx="1676400" cy="6858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marL="319405" indent="-319405">
              <a:spcBef>
                <a:spcPts val="700"/>
              </a:spcBef>
              <a:buClr>
                <a:schemeClr val="accent2"/>
              </a:buClr>
              <a:buSzPct val="60000"/>
            </a:pPr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    Protid  </a:t>
            </a:r>
          </a:p>
        </p:txBody>
      </p:sp>
      <p:sp>
        <p:nvSpPr>
          <p:cNvPr id="7" name="Content Placeholder 2"/>
          <p:cNvSpPr txBox="1"/>
          <p:nvPr/>
        </p:nvSpPr>
        <p:spPr bwMode="auto">
          <a:xfrm>
            <a:off x="5867400" y="2209800"/>
            <a:ext cx="1676400" cy="6858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marL="319405" indent="-319405">
              <a:spcBef>
                <a:spcPts val="700"/>
              </a:spcBef>
              <a:buClr>
                <a:schemeClr val="accent2"/>
              </a:buClr>
              <a:buSzPct val="60000"/>
            </a:pPr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Pepsin </a:t>
            </a:r>
          </a:p>
        </p:txBody>
      </p:sp>
      <p:sp>
        <p:nvSpPr>
          <p:cNvPr id="8" name="Content Placeholder 2"/>
          <p:cNvSpPr txBox="1"/>
          <p:nvPr/>
        </p:nvSpPr>
        <p:spPr bwMode="auto">
          <a:xfrm>
            <a:off x="5105400" y="1066800"/>
            <a:ext cx="2133600" cy="6858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marL="319405" indent="-319405">
              <a:spcBef>
                <a:spcPts val="700"/>
              </a:spcBef>
              <a:buClr>
                <a:schemeClr val="accent2"/>
              </a:buClr>
              <a:buSzPct val="60000"/>
            </a:pPr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HCl</a:t>
            </a:r>
          </a:p>
        </p:txBody>
      </p:sp>
      <p:sp>
        <p:nvSpPr>
          <p:cNvPr id="9" name="Content Placeholder 2"/>
          <p:cNvSpPr txBox="1"/>
          <p:nvPr/>
        </p:nvSpPr>
        <p:spPr bwMode="auto">
          <a:xfrm>
            <a:off x="533400" y="2438400"/>
            <a:ext cx="2362200" cy="6858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marL="319405" indent="-319405">
              <a:spcBef>
                <a:spcPts val="700"/>
              </a:spcBef>
              <a:buClr>
                <a:schemeClr val="accent2"/>
              </a:buClr>
              <a:buSzPct val="60000"/>
            </a:pPr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Tế bào chính</a:t>
            </a:r>
          </a:p>
        </p:txBody>
      </p:sp>
      <p:sp>
        <p:nvSpPr>
          <p:cNvPr id="10" name="Right Arrow 9"/>
          <p:cNvSpPr/>
          <p:nvPr/>
        </p:nvSpPr>
        <p:spPr>
          <a:xfrm rot="20382940">
            <a:off x="2716213" y="2422525"/>
            <a:ext cx="414337" cy="3603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ight Arrow 10"/>
          <p:cNvSpPr/>
          <p:nvPr/>
        </p:nvSpPr>
        <p:spPr>
          <a:xfrm rot="2225423">
            <a:off x="2611438" y="2897188"/>
            <a:ext cx="977900" cy="3333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Down Arrow 11"/>
          <p:cNvSpPr/>
          <p:nvPr/>
        </p:nvSpPr>
        <p:spPr>
          <a:xfrm>
            <a:off x="5257800" y="1676400"/>
            <a:ext cx="304800" cy="5334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ight Arrow 12"/>
          <p:cNvSpPr/>
          <p:nvPr/>
        </p:nvSpPr>
        <p:spPr>
          <a:xfrm>
            <a:off x="5105400" y="2286000"/>
            <a:ext cx="8255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Right Arrow 13"/>
          <p:cNvSpPr/>
          <p:nvPr/>
        </p:nvSpPr>
        <p:spPr>
          <a:xfrm>
            <a:off x="7086600" y="2362200"/>
            <a:ext cx="3048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ight Arrow 14"/>
          <p:cNvSpPr/>
          <p:nvPr/>
        </p:nvSpPr>
        <p:spPr>
          <a:xfrm>
            <a:off x="4724400" y="3276600"/>
            <a:ext cx="977900" cy="4841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Down Arrow 15"/>
          <p:cNvSpPr/>
          <p:nvPr/>
        </p:nvSpPr>
        <p:spPr>
          <a:xfrm>
            <a:off x="2133600" y="3352800"/>
            <a:ext cx="484188" cy="9779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Content Placeholder 2"/>
          <p:cNvSpPr txBox="1"/>
          <p:nvPr/>
        </p:nvSpPr>
        <p:spPr bwMode="auto">
          <a:xfrm>
            <a:off x="5867400" y="3276600"/>
            <a:ext cx="1295400" cy="6858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marL="319405" indent="-319405"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None/>
            </a:pPr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Lipid </a:t>
            </a:r>
          </a:p>
        </p:txBody>
      </p:sp>
      <p:sp>
        <p:nvSpPr>
          <p:cNvPr id="18" name="Content Placeholder 2"/>
          <p:cNvSpPr txBox="1"/>
          <p:nvPr/>
        </p:nvSpPr>
        <p:spPr bwMode="auto">
          <a:xfrm>
            <a:off x="1295400" y="4648200"/>
            <a:ext cx="1752600" cy="6858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marL="319405" indent="-319405"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None/>
            </a:pPr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Gelatinase </a:t>
            </a:r>
          </a:p>
        </p:txBody>
      </p:sp>
      <p:sp>
        <p:nvSpPr>
          <p:cNvPr id="19" name="Right Arrow 18"/>
          <p:cNvSpPr/>
          <p:nvPr/>
        </p:nvSpPr>
        <p:spPr>
          <a:xfrm>
            <a:off x="3276600" y="4724400"/>
            <a:ext cx="977900" cy="4841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2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20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20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allAtOnce"/>
      <p:bldP spid="4" grpId="0" build="allAtOnce"/>
      <p:bldP spid="5" grpId="0" build="allAtOnce"/>
      <p:bldP spid="6" grpId="0" build="allAtOnce"/>
      <p:bldP spid="7" grpId="0" build="allAtOnce"/>
      <p:bldP spid="8" grpId="0" build="allAtOnce"/>
      <p:bldP spid="9" grpId="0" build="allAtOnce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build="allAtOnce"/>
      <p:bldP spid="18" grpId="0" build="allAtOnce"/>
      <p:bldP spid="19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533400" y="2971800"/>
            <a:ext cx="1978025" cy="685800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en-US" sz="2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Tế bào viền</a:t>
            </a:r>
          </a:p>
        </p:txBody>
      </p:sp>
      <p:sp>
        <p:nvSpPr>
          <p:cNvPr id="4" name="Content Placeholder 2"/>
          <p:cNvSpPr txBox="1"/>
          <p:nvPr/>
        </p:nvSpPr>
        <p:spPr bwMode="auto">
          <a:xfrm>
            <a:off x="5409311" y="3442494"/>
            <a:ext cx="2816190" cy="111680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marL="319405" indent="-319405"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None/>
            </a:pPr>
            <a:r>
              <a:rPr lang="en-US" sz="2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Điều chỉnh pH mang tính acid</a:t>
            </a:r>
            <a:endParaRPr 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Content Placeholder 2"/>
          <p:cNvSpPr txBox="1"/>
          <p:nvPr/>
        </p:nvSpPr>
        <p:spPr bwMode="auto">
          <a:xfrm>
            <a:off x="3581400" y="2895600"/>
            <a:ext cx="914400" cy="6858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>
            <a:solidFill>
              <a:srgbClr val="00B050"/>
            </a:solidFill>
            <a:miter lim="800000"/>
          </a:ln>
        </p:spPr>
        <p:txBody>
          <a:bodyPr/>
          <a:lstStyle/>
          <a:p>
            <a:pPr marL="319405" indent="-319405" algn="ctr"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lang="en-US" sz="2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HCl</a:t>
            </a:r>
          </a:p>
        </p:txBody>
      </p:sp>
      <p:sp>
        <p:nvSpPr>
          <p:cNvPr id="6" name="Content Placeholder 2"/>
          <p:cNvSpPr txBox="1"/>
          <p:nvPr/>
        </p:nvSpPr>
        <p:spPr bwMode="auto">
          <a:xfrm>
            <a:off x="5410200" y="2209800"/>
            <a:ext cx="3505200" cy="6858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marL="319405" indent="-319405"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None/>
            </a:pPr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   Hoạt hóa pepsinogen</a:t>
            </a:r>
          </a:p>
        </p:txBody>
      </p:sp>
      <p:sp>
        <p:nvSpPr>
          <p:cNvPr id="7" name="Right Arrow 6"/>
          <p:cNvSpPr/>
          <p:nvPr/>
        </p:nvSpPr>
        <p:spPr>
          <a:xfrm>
            <a:off x="2590800" y="3048000"/>
            <a:ext cx="977900" cy="484188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ight Arrow 7"/>
          <p:cNvSpPr/>
          <p:nvPr/>
        </p:nvSpPr>
        <p:spPr>
          <a:xfrm rot="19028867">
            <a:off x="4454525" y="2554288"/>
            <a:ext cx="977900" cy="484187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ight Arrow 8"/>
          <p:cNvSpPr/>
          <p:nvPr/>
        </p:nvSpPr>
        <p:spPr>
          <a:xfrm rot="1725422">
            <a:off x="4551363" y="3176588"/>
            <a:ext cx="979487" cy="485775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ight Arrow 9"/>
          <p:cNvSpPr/>
          <p:nvPr/>
        </p:nvSpPr>
        <p:spPr>
          <a:xfrm rot="5400000">
            <a:off x="3486944" y="3828256"/>
            <a:ext cx="977900" cy="484188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Content Placeholder 2"/>
          <p:cNvSpPr txBox="1"/>
          <p:nvPr/>
        </p:nvSpPr>
        <p:spPr bwMode="auto">
          <a:xfrm>
            <a:off x="3124200" y="4724400"/>
            <a:ext cx="3429000" cy="6858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marL="319405" indent="-319405"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None/>
            </a:pP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Thủy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cellulose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allAtOnce"/>
      <p:bldP spid="4" grpId="0" build="allAtOnce"/>
      <p:bldP spid="5" grpId="0" build="allAtOnce" animBg="1"/>
      <p:bldP spid="6" grpId="0" build="allAtOnce"/>
      <p:bldP spid="7" grpId="0" animBg="1"/>
      <p:bldP spid="8" grpId="0" animBg="1"/>
      <p:bldP spid="9" grpId="0" animBg="1"/>
      <p:bldP spid="10" grpId="0" animBg="1"/>
      <p:bldP spid="11" grpId="0" build="allAtOnce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226695" y="3200400"/>
            <a:ext cx="1736725" cy="685800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en-US" sz="2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Tế bào cổ tuyến</a:t>
            </a:r>
          </a:p>
        </p:txBody>
      </p:sp>
      <p:sp>
        <p:nvSpPr>
          <p:cNvPr id="4" name="Content Placeholder 2"/>
          <p:cNvSpPr txBox="1"/>
          <p:nvPr/>
        </p:nvSpPr>
        <p:spPr bwMode="auto">
          <a:xfrm>
            <a:off x="5562600" y="3733800"/>
            <a:ext cx="2286000" cy="6858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marL="319405" indent="-319405"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None/>
            </a:pP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Mucoprotein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19405" indent="-319405"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None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(IF)</a:t>
            </a:r>
          </a:p>
        </p:txBody>
      </p:sp>
      <p:sp>
        <p:nvSpPr>
          <p:cNvPr id="5" name="Content Placeholder 2"/>
          <p:cNvSpPr txBox="1"/>
          <p:nvPr/>
        </p:nvSpPr>
        <p:spPr bwMode="auto">
          <a:xfrm>
            <a:off x="2971800" y="3048000"/>
            <a:ext cx="1828800" cy="5334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>
            <a:solidFill>
              <a:srgbClr val="00B050"/>
            </a:solidFill>
            <a:miter lim="800000"/>
          </a:ln>
        </p:spPr>
        <p:txBody>
          <a:bodyPr/>
          <a:lstStyle/>
          <a:p>
            <a:pPr marL="319405" indent="-319405"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lang="en-US" sz="280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Chất</a:t>
            </a:r>
            <a:r>
              <a:rPr lang="en-US" sz="2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nhầy </a:t>
            </a:r>
            <a:endParaRPr lang="en-US"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Content Placeholder 2"/>
          <p:cNvSpPr txBox="1"/>
          <p:nvPr/>
        </p:nvSpPr>
        <p:spPr>
          <a:xfrm>
            <a:off x="5410200" y="2133600"/>
            <a:ext cx="3505200" cy="838200"/>
          </a:xfrm>
          <a:prstGeom prst="rect">
            <a:avLst/>
          </a:prstGeom>
        </p:spPr>
        <p:txBody>
          <a:bodyPr>
            <a:normAutofit fontScale="92500"/>
          </a:bodyPr>
          <a:lstStyle/>
          <a:p>
            <a:pPr marL="320040" indent="-320040" fontAlgn="auto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ct val="60000"/>
              <a:buFont typeface="Wingdings" panose="05000000000000000000"/>
              <a:buNone/>
              <a:defRPr/>
            </a:pP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Bảo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vệ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niêm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mạc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dạ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dày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ight Arrow 6"/>
          <p:cNvSpPr/>
          <p:nvPr/>
        </p:nvSpPr>
        <p:spPr>
          <a:xfrm>
            <a:off x="2133600" y="3200400"/>
            <a:ext cx="838200" cy="381000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ight Arrow 7"/>
          <p:cNvSpPr/>
          <p:nvPr/>
        </p:nvSpPr>
        <p:spPr>
          <a:xfrm rot="19028867">
            <a:off x="4781550" y="2613025"/>
            <a:ext cx="803275" cy="484188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ight Arrow 8"/>
          <p:cNvSpPr/>
          <p:nvPr/>
        </p:nvSpPr>
        <p:spPr>
          <a:xfrm rot="1725422">
            <a:off x="4629150" y="3635375"/>
            <a:ext cx="979488" cy="485775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Content Placeholder 2"/>
          <p:cNvSpPr txBox="1"/>
          <p:nvPr/>
        </p:nvSpPr>
        <p:spPr bwMode="auto">
          <a:xfrm>
            <a:off x="8229600" y="3733800"/>
            <a:ext cx="914400" cy="6858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marL="319405" indent="-319405"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None/>
            </a:pPr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B12</a:t>
            </a:r>
          </a:p>
        </p:txBody>
      </p:sp>
      <p:sp>
        <p:nvSpPr>
          <p:cNvPr id="12" name="Right Arrow 11"/>
          <p:cNvSpPr/>
          <p:nvPr/>
        </p:nvSpPr>
        <p:spPr>
          <a:xfrm rot="21560504">
            <a:off x="7694613" y="3792538"/>
            <a:ext cx="608012" cy="485775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allAtOnce"/>
      <p:bldP spid="4" grpId="0" build="allAtOnce"/>
      <p:bldP spid="5" grpId="0" build="allAtOnce" animBg="1"/>
      <p:bldP spid="6" grpId="0" build="allAtOnce"/>
      <p:bldP spid="7" grpId="0" animBg="1"/>
      <p:bldP spid="8" grpId="0" animBg="1"/>
      <p:bldP spid="9" grpId="0" animBg="1"/>
      <p:bldP spid="11" grpId="0" build="allAtOnce"/>
      <p:bldP spid="12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4B2288-79A2-4C25-BF45-C3D3FB082BD7}" type="slidenum">
              <a:rPr lang="en-US"/>
              <a:t>69</a:t>
            </a:fld>
            <a:endParaRPr lang="en-US"/>
          </a:p>
        </p:txBody>
      </p:sp>
      <p:graphicFrame>
        <p:nvGraphicFramePr>
          <p:cNvPr id="5" name="Content Placeholder 4"/>
          <p:cNvGraphicFramePr>
            <a:graphicFrameLocks noGrp="1" noChangeAspect="1"/>
          </p:cNvGraphicFramePr>
          <p:nvPr>
            <p:ph idx="1"/>
          </p:nvPr>
        </p:nvGraphicFramePr>
        <p:xfrm>
          <a:off x="194310" y="169545"/>
          <a:ext cx="8707120" cy="6375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9" r:id="rId3" imgW="6400800" imgH="4686300" progId="Paint.Picture">
                  <p:embed/>
                </p:oleObj>
              </mc:Choice>
              <mc:Fallback>
                <p:oleObj r:id="rId3" imgW="6400800" imgH="4686300" progId="Paint.Picture">
                  <p:embed/>
                  <p:pic>
                    <p:nvPicPr>
                      <p:cNvPr id="0" name="Picture 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94310" y="169545"/>
                        <a:ext cx="8707120" cy="6375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17411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17412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</a:ln>
        </p:spPr>
        <p:txBody>
          <a:bodyPr wrap="square" numCol="1" anchorCtr="0" compatLnSpc="1"/>
          <a:lstStyle/>
          <a:p>
            <a:fld id="{BC8E2102-53D9-477C-B9BD-974E2DB8D896}" type="slidenum">
              <a:rPr lang="en-US" smtClean="0"/>
              <a:t>7</a:t>
            </a:fld>
            <a:endParaRPr lang="en-US" smtClean="0"/>
          </a:p>
        </p:txBody>
      </p:sp>
      <p:pic>
        <p:nvPicPr>
          <p:cNvPr id="1566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3400" y="52387"/>
            <a:ext cx="8058150" cy="5891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</p:pic>
      <p:sp>
        <p:nvSpPr>
          <p:cNvPr id="17414" name="Content Placeholder 2"/>
          <p:cNvSpPr txBox="1"/>
          <p:nvPr/>
        </p:nvSpPr>
        <p:spPr bwMode="auto">
          <a:xfrm>
            <a:off x="533400" y="5867400"/>
            <a:ext cx="8229600" cy="10668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marL="365125" indent="-365125">
              <a:buClr>
                <a:schemeClr val="accent1"/>
              </a:buClr>
              <a:buFont typeface="Wingdings" panose="05000000000000000000" pitchFamily="2" charset="2"/>
              <a:buChar char="v"/>
            </a:pPr>
            <a:r>
              <a:rPr lang="en-US" sz="3000">
                <a:solidFill>
                  <a:srgbClr val="262626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  Tạo thành bên của miệng.</a:t>
            </a:r>
          </a:p>
          <a:p>
            <a:pPr marL="365125" indent="-365125">
              <a:buClr>
                <a:schemeClr val="accent1"/>
              </a:buClr>
              <a:buFont typeface="Wingdings" panose="05000000000000000000" pitchFamily="2" charset="2"/>
              <a:buChar char="v"/>
            </a:pPr>
            <a:r>
              <a:rPr lang="en-US" sz="3000">
                <a:solidFill>
                  <a:srgbClr val="262626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  Phía trong được lót lớp niêm mạc ẩm.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/>
          <p:nvPr/>
        </p:nvSpPr>
        <p:spPr bwMode="auto">
          <a:xfrm>
            <a:off x="0" y="228600"/>
            <a:ext cx="8915400" cy="10541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pPr algn="ctr">
              <a:defRPr/>
            </a:pPr>
            <a:r>
              <a:rPr lang="en-US" sz="4000" b="1" dirty="0">
                <a:solidFill>
                  <a:srgbClr val="FF000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ĐIỀU HÒA BÀI TIẾT DỊCH VỊ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0" y="1447800"/>
            <a:ext cx="9155113" cy="4572000"/>
          </a:xfrm>
        </p:spPr>
        <p:txBody>
          <a:bodyPr>
            <a:noAutofit/>
          </a:bodyPr>
          <a:lstStyle/>
          <a:p>
            <a:pPr eaLnBrk="1" hangingPunct="1">
              <a:defRPr/>
            </a:pPr>
            <a:r>
              <a:rPr lang="en-US" sz="32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chế</a:t>
            </a:r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thần</a:t>
            </a:r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kinh</a:t>
            </a:r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  <a:p>
            <a:pPr marL="0" indent="0" eaLnBrk="1" hangingPunct="1">
              <a:buFont typeface="Wingdings" panose="05000000000000000000" pitchFamily="2" charset="2"/>
              <a:buNone/>
              <a:defRPr/>
            </a:pP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PX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ĐK (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nhìn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ngửi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nghe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0" indent="0" eaLnBrk="1" hangingPunct="1">
              <a:buFont typeface="Wingdings" panose="05000000000000000000" pitchFamily="2" charset="2"/>
              <a:buNone/>
              <a:defRPr/>
            </a:pP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PX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ĐK (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nếm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nhai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</a:p>
          <a:p>
            <a:pPr marL="0" indent="0" eaLnBrk="1" hangingPunct="1">
              <a:buFont typeface="Wingdings" panose="05000000000000000000" pitchFamily="2" charset="2"/>
              <a:buNone/>
              <a:defRPr/>
            </a:pP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acetylcholin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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kích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thích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bài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tiết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dịch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vị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</a:p>
          <a:p>
            <a:pPr eaLnBrk="1" hangingPunct="1">
              <a:defRPr/>
            </a:pPr>
            <a:r>
              <a:rPr lang="en-US" sz="32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chế</a:t>
            </a:r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dịch</a:t>
            </a:r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0" indent="0" eaLnBrk="1" hangingPunct="1">
              <a:buFont typeface="Wingdings" panose="05000000000000000000" pitchFamily="2" charset="2"/>
              <a:buNone/>
              <a:defRPr/>
            </a:pP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Thức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ăn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kích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thích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tiết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gastrin +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histamin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eaLnBrk="1" hangingPunct="1">
              <a:buFont typeface="Wingdings" panose="05000000000000000000" pitchFamily="2" charset="2"/>
              <a:buNone/>
              <a:defRPr/>
            </a:pP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Tăng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bài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tiết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dịch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vị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</a:p>
          <a:p>
            <a:pPr marL="0" indent="0" eaLnBrk="1" hangingPunct="1">
              <a:buFont typeface="Wingdings" panose="05000000000000000000" pitchFamily="2" charset="2"/>
              <a:buNone/>
              <a:defRPr/>
            </a:pP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Hormon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: 	Adrenalin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và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noradrenalin 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giảm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tiết</a:t>
            </a:r>
            <a:endParaRPr lang="en-US" sz="3200" dirty="0" smtClean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0" indent="0" eaLnBrk="1" hangingPunct="1">
              <a:buFont typeface="Wingdings" panose="05000000000000000000" pitchFamily="2" charset="2"/>
              <a:buNone/>
              <a:defRPr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	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	Corticoid 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tăng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pepsin+HCl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,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giảm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nhày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endParaRPr lang="en-US" sz="3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4B2288-79A2-4C25-BF45-C3D3FB082BD7}" type="slidenum">
              <a:rPr lang="en-US" smtClean="0"/>
              <a:t>71</a:t>
            </a:fld>
            <a:endParaRPr lang="en-US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2209800"/>
            <a:ext cx="4962387" cy="3276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4B2288-79A2-4C25-BF45-C3D3FB082BD7}" type="slidenum">
              <a:rPr lang="en-US"/>
              <a:t>72</a:t>
            </a:fld>
            <a:endParaRPr lang="en-US"/>
          </a:p>
        </p:txBody>
      </p:sp>
      <p:graphicFrame>
        <p:nvGraphicFramePr>
          <p:cNvPr id="5" name="Content Placeholder 4"/>
          <p:cNvGraphicFramePr>
            <a:graphicFrameLocks noGrp="1" noChangeAspect="1"/>
          </p:cNvGraphicFramePr>
          <p:nvPr>
            <p:ph idx="1"/>
          </p:nvPr>
        </p:nvGraphicFramePr>
        <p:xfrm>
          <a:off x="2030730" y="287020"/>
          <a:ext cx="5790565" cy="6111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3" r:id="rId3" imgW="4356100" imgH="4597400" progId="Paint.Picture">
                  <p:embed/>
                </p:oleObj>
              </mc:Choice>
              <mc:Fallback>
                <p:oleObj r:id="rId3" imgW="4356100" imgH="4597400" progId="Paint.Picture">
                  <p:embed/>
                  <p:pic>
                    <p:nvPicPr>
                      <p:cNvPr id="0" name="Picture 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30730" y="287020"/>
                        <a:ext cx="5790565" cy="6111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4B2288-79A2-4C25-BF45-C3D3FB082BD7}" type="slidenum">
              <a:rPr lang="en-US"/>
              <a:t>73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</p:nvPr>
        </p:nvGraphicFramePr>
        <p:xfrm>
          <a:off x="877570" y="110490"/>
          <a:ext cx="7267575" cy="63315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7" r:id="rId3" imgW="4756150" imgH="3429000" progId="Paint.Picture">
                  <p:embed/>
                </p:oleObj>
              </mc:Choice>
              <mc:Fallback>
                <p:oleObj r:id="rId3" imgW="4756150" imgH="3429000" progId="Paint.Picture">
                  <p:embed/>
                  <p:pic>
                    <p:nvPicPr>
                      <p:cNvPr id="0" name="Picture 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77570" y="110490"/>
                        <a:ext cx="7267575" cy="63315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4B2288-79A2-4C25-BF45-C3D3FB082BD7}" type="slidenum">
              <a:rPr lang="en-US"/>
              <a:t>74</a:t>
            </a:fld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7895" y="443865"/>
            <a:ext cx="7507605" cy="6623685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 </a:t>
            </a:r>
            <a:r>
              <a:rPr lang="en-US" dirty="0" err="1"/>
              <a:t>giai</a:t>
            </a:r>
            <a:r>
              <a:rPr lang="en-US" dirty="0"/>
              <a:t> </a:t>
            </a:r>
            <a:r>
              <a:rPr lang="en-US" dirty="0" err="1"/>
              <a:t>đoạn</a:t>
            </a:r>
            <a:r>
              <a:rPr lang="en-US" dirty="0"/>
              <a:t> </a:t>
            </a:r>
            <a:r>
              <a:rPr lang="en-US" dirty="0" err="1"/>
              <a:t>tiết</a:t>
            </a:r>
            <a:r>
              <a:rPr lang="en-US" dirty="0"/>
              <a:t> </a:t>
            </a:r>
            <a:r>
              <a:rPr lang="en-US" dirty="0" err="1"/>
              <a:t>dịch</a:t>
            </a:r>
            <a:r>
              <a:rPr lang="en-US" dirty="0"/>
              <a:t> </a:t>
            </a:r>
            <a:r>
              <a:rPr lang="en-US" dirty="0" err="1"/>
              <a:t>vị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4B2288-79A2-4C25-BF45-C3D3FB082BD7}" type="slidenum">
              <a:rPr lang="en-US"/>
              <a:t>75</a:t>
            </a:fld>
            <a:endParaRPr lang="en-US"/>
          </a:p>
        </p:txBody>
      </p:sp>
      <p:graphicFrame>
        <p:nvGraphicFramePr>
          <p:cNvPr id="5" name="Content Placeholder 4"/>
          <p:cNvGraphicFramePr>
            <a:graphicFrameLocks noGrp="1" noChangeAspect="1"/>
          </p:cNvGraphicFramePr>
          <p:nvPr>
            <p:ph idx="1"/>
          </p:nvPr>
        </p:nvGraphicFramePr>
        <p:xfrm>
          <a:off x="659130" y="2144395"/>
          <a:ext cx="7860665" cy="41046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1" r:id="rId3" imgW="8902700" imgH="4648200" progId="Paint.Picture">
                  <p:embed/>
                </p:oleObj>
              </mc:Choice>
              <mc:Fallback>
                <p:oleObj r:id="rId3" imgW="8902700" imgH="4648200" progId="Paint.Picture">
                  <p:embed/>
                  <p:pic>
                    <p:nvPicPr>
                      <p:cNvPr id="0" name="Picture 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59130" y="2144395"/>
                        <a:ext cx="7860665" cy="41046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Content Placeholder 2"/>
          <p:cNvSpPr>
            <a:spLocks noGrp="1"/>
          </p:cNvSpPr>
          <p:nvPr>
            <p:ph sz="quarter" idx="1"/>
          </p:nvPr>
        </p:nvSpPr>
        <p:spPr>
          <a:xfrm>
            <a:off x="612775" y="2133600"/>
            <a:ext cx="8153400" cy="4495800"/>
          </a:xfrm>
        </p:spPr>
        <p:txBody>
          <a:bodyPr/>
          <a:lstStyle/>
          <a:p>
            <a:pPr marL="514350" indent="-514350" eaLnBrk="1" hangingPunct="1">
              <a:buFont typeface="Wingdings" panose="05000000000000000000" pitchFamily="2" charset="2"/>
              <a:buAutoNum type="arabicPeriod"/>
            </a:pPr>
            <a:r>
              <a:rPr lang="en-US" sz="320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Hoạt động co thắt.</a:t>
            </a:r>
          </a:p>
          <a:p>
            <a:pPr marL="514350" indent="-514350" eaLnBrk="1" hangingPunct="1">
              <a:buFont typeface="Wingdings" panose="05000000000000000000" pitchFamily="2" charset="2"/>
              <a:buAutoNum type="arabicPeriod"/>
            </a:pPr>
            <a:r>
              <a:rPr lang="en-US" sz="3200" smtClean="0">
                <a:solidFill>
                  <a:srgbClr val="002060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Hoạt động tiết dịch ruột: Peptidase, Sucrase, Maltase, Lactase, Lipase.</a:t>
            </a:r>
          </a:p>
          <a:p>
            <a:pPr marL="514350" indent="-514350" eaLnBrk="1" hangingPunct="1">
              <a:buFont typeface="Wingdings" panose="05000000000000000000" pitchFamily="2" charset="2"/>
              <a:buAutoNum type="arabicPeriod"/>
            </a:pPr>
            <a:r>
              <a:rPr lang="en-US" sz="320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Hoạt động bài tiết dịch tụy.</a:t>
            </a:r>
          </a:p>
          <a:p>
            <a:pPr marL="514350" indent="-514350" eaLnBrk="1" hangingPunct="1">
              <a:buFont typeface="Wingdings" panose="05000000000000000000" pitchFamily="2" charset="2"/>
              <a:buAutoNum type="arabicPeriod"/>
            </a:pPr>
            <a:r>
              <a:rPr lang="en-US" sz="320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Hoạt động bài tiết dịch mật.</a:t>
            </a:r>
          </a:p>
          <a:p>
            <a:pPr marL="514350" indent="-514350" eaLnBrk="1" hangingPunct="1">
              <a:buFont typeface="Wingdings" panose="05000000000000000000" pitchFamily="2" charset="2"/>
              <a:buAutoNum type="arabicPeriod"/>
            </a:pPr>
            <a:r>
              <a:rPr lang="en-US" sz="320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Hấp thu các chất.</a:t>
            </a:r>
          </a:p>
          <a:p>
            <a:pPr marL="514350" indent="-514350" eaLnBrk="1" hangingPunct="1">
              <a:buFont typeface="Wingdings" panose="05000000000000000000" pitchFamily="2" charset="2"/>
              <a:buNone/>
            </a:pPr>
            <a:endParaRPr lang="en-US" sz="320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2"/>
          <p:cNvSpPr txBox="1"/>
          <p:nvPr/>
        </p:nvSpPr>
        <p:spPr bwMode="auto">
          <a:xfrm>
            <a:off x="0" y="622300"/>
            <a:ext cx="8915400" cy="10541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pPr algn="ctr">
              <a:defRPr/>
            </a:pPr>
            <a:r>
              <a:rPr lang="en-US" sz="4000" b="1" dirty="0">
                <a:solidFill>
                  <a:srgbClr val="FF000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CHỨC NĂNG CỦA RUỘT NON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28600" y="1981200"/>
            <a:ext cx="8915400" cy="4876800"/>
          </a:xfrm>
        </p:spPr>
        <p:txBody>
          <a:bodyPr rtlCol="0">
            <a:normAutofit/>
          </a:bodyPr>
          <a:lstStyle/>
          <a:p>
            <a:pPr marL="365760" indent="-365760" algn="just" eaLnBrk="1" fontAlgn="auto" hangingPunct="1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en-US" sz="3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en-US" sz="36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Hoạt</a:t>
            </a:r>
            <a:r>
              <a:rPr lang="en-US" sz="3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sz="3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 </a:t>
            </a:r>
            <a:r>
              <a:rPr lang="en-US" sz="36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thắt</a:t>
            </a:r>
            <a:r>
              <a:rPr lang="en-US" sz="3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  <a:p>
            <a:pPr marL="365760" indent="-365760" algn="just" eaLnBrk="1" fontAlgn="auto" hangingPunct="1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v"/>
              <a:defRPr/>
            </a:pPr>
            <a:r>
              <a:rPr lang="en-US" sz="2800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Nhào</a:t>
            </a:r>
            <a:r>
              <a:rPr lang="en-US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trộn</a:t>
            </a:r>
            <a:r>
              <a:rPr lang="en-US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866775" indent="-866775" algn="just" eaLnBrk="1" fontAlgn="auto" hangingPunct="1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 </a:t>
            </a:r>
            <a:r>
              <a:rPr lang="en-US" sz="28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lần</a:t>
            </a:r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/ </a:t>
            </a:r>
            <a:r>
              <a:rPr lang="en-US" sz="28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phút</a:t>
            </a:r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(Tá </a:t>
            </a:r>
            <a:r>
              <a:rPr lang="en-US" sz="28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tràng</a:t>
            </a:r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866775" indent="-866775" algn="just" eaLnBrk="1" fontAlgn="auto" hangingPunct="1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 </a:t>
            </a:r>
            <a:r>
              <a:rPr lang="en-US" sz="28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lần</a:t>
            </a:r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/ </a:t>
            </a:r>
            <a:r>
              <a:rPr lang="en-US" sz="28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phút</a:t>
            </a:r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28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Hồi</a:t>
            </a:r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tràng</a:t>
            </a:r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866775" indent="-866775" algn="just" eaLnBrk="1" fontAlgn="auto" hangingPunct="1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en-US" sz="28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Tác</a:t>
            </a:r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dụng</a:t>
            </a:r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8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nhào</a:t>
            </a:r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trộng</a:t>
            </a:r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ky</a:t>
            </a:r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̃ </a:t>
            </a:r>
            <a:r>
              <a:rPr lang="en-US" sz="28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thức</a:t>
            </a:r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ăn</a:t>
            </a:r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với</a:t>
            </a:r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dịch</a:t>
            </a:r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tiêu</a:t>
            </a:r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hóa</a:t>
            </a:r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</a:t>
            </a:r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̀ </a:t>
            </a:r>
            <a:r>
              <a:rPr lang="en-US" sz="28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tăng</a:t>
            </a:r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tiếp</a:t>
            </a:r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xúc</a:t>
            </a:r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với</a:t>
            </a:r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diện</a:t>
            </a:r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tích</a:t>
            </a:r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hấp</a:t>
            </a:r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thu</a:t>
            </a:r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của</a:t>
            </a:r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ruột</a:t>
            </a:r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non.</a:t>
            </a: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6195" name="Slide Number Placeholder 2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</a:ln>
        </p:spPr>
        <p:txBody>
          <a:bodyPr wrap="square" numCol="1" anchorCtr="0" compatLnSpc="1"/>
          <a:lstStyle/>
          <a:p>
            <a:fld id="{B218AC28-0D67-4E63-8BD5-269265A93BD3}" type="slidenum">
              <a:rPr lang="en-US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77</a:t>
            </a:fld>
            <a:endParaRPr lang="en-US" altLang="en-US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2"/>
          <p:cNvSpPr txBox="1"/>
          <p:nvPr/>
        </p:nvSpPr>
        <p:spPr bwMode="auto">
          <a:xfrm>
            <a:off x="0" y="622300"/>
            <a:ext cx="8915400" cy="10541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pPr algn="ctr">
              <a:defRPr/>
            </a:pPr>
            <a:r>
              <a:rPr lang="en-US" sz="4000" b="1" dirty="0">
                <a:solidFill>
                  <a:srgbClr val="FF000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CHỨC NĂNG CỦA RUỘT NON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3 </a:t>
            </a:r>
            <a:r>
              <a:rPr lang="en-US" dirty="0" err="1" smtClean="0"/>
              <a:t>hoocmone</a:t>
            </a:r>
            <a:r>
              <a:rPr lang="en-US" dirty="0" smtClean="0"/>
              <a:t>  (</a:t>
            </a:r>
            <a:r>
              <a:rPr lang="en-US" dirty="0" err="1" smtClean="0"/>
              <a:t>hoocmone</a:t>
            </a:r>
            <a:r>
              <a:rPr lang="en-US" dirty="0" smtClean="0"/>
              <a:t> </a:t>
            </a:r>
            <a:r>
              <a:rPr lang="en-US" dirty="0" err="1" smtClean="0"/>
              <a:t>dùng</a:t>
            </a:r>
            <a:r>
              <a:rPr lang="en-US" dirty="0" smtClean="0"/>
              <a:t> </a:t>
            </a:r>
            <a:r>
              <a:rPr lang="en-US" dirty="0" err="1" smtClean="0"/>
              <a:t>để</a:t>
            </a:r>
            <a:r>
              <a:rPr lang="en-US" dirty="0" smtClean="0"/>
              <a:t> </a:t>
            </a:r>
            <a:r>
              <a:rPr lang="en-US" dirty="0" err="1" smtClean="0"/>
              <a:t>kích</a:t>
            </a:r>
            <a:r>
              <a:rPr lang="en-US" dirty="0" smtClean="0"/>
              <a:t> </a:t>
            </a:r>
            <a:r>
              <a:rPr lang="en-US" dirty="0" err="1" smtClean="0"/>
              <a:t>thích</a:t>
            </a:r>
            <a:r>
              <a:rPr lang="en-US" dirty="0" smtClean="0"/>
              <a:t> </a:t>
            </a:r>
            <a:r>
              <a:rPr lang="en-US" dirty="0" err="1" smtClean="0"/>
              <a:t>cơ</a:t>
            </a:r>
            <a:r>
              <a:rPr lang="en-US" dirty="0" smtClean="0"/>
              <a:t> </a:t>
            </a:r>
            <a:r>
              <a:rPr lang="en-US" dirty="0" err="1" smtClean="0"/>
              <a:t>quan</a:t>
            </a:r>
            <a:r>
              <a:rPr lang="en-US" dirty="0" smtClean="0"/>
              <a:t> </a:t>
            </a:r>
            <a:r>
              <a:rPr lang="en-US" dirty="0" err="1" smtClean="0"/>
              <a:t>sx</a:t>
            </a:r>
            <a:r>
              <a:rPr lang="en-US" dirty="0" smtClean="0"/>
              <a:t> enzyme) released at </a:t>
            </a:r>
            <a:r>
              <a:rPr lang="en-US" dirty="0" err="1" smtClean="0"/>
              <a:t>Tá</a:t>
            </a:r>
            <a:r>
              <a:rPr lang="en-US" dirty="0" smtClean="0"/>
              <a:t> </a:t>
            </a:r>
            <a:r>
              <a:rPr lang="en-US" dirty="0" err="1" smtClean="0"/>
              <a:t>Tràng</a:t>
            </a:r>
            <a:r>
              <a:rPr lang="en-US" dirty="0" smtClean="0"/>
              <a:t>: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 err="1"/>
              <a:t>Gastrine</a:t>
            </a:r>
            <a:endParaRPr lang="en-US" dirty="0"/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 smtClean="0"/>
              <a:t>Secretin (help </a:t>
            </a:r>
            <a:r>
              <a:rPr lang="en-US" dirty="0" err="1" smtClean="0"/>
              <a:t>Tuỵ</a:t>
            </a:r>
            <a:r>
              <a:rPr lang="en-US" dirty="0" smtClean="0"/>
              <a:t> </a:t>
            </a:r>
            <a:r>
              <a:rPr lang="en-US" dirty="0" err="1" smtClean="0"/>
              <a:t>tăng</a:t>
            </a:r>
            <a:r>
              <a:rPr lang="en-US" dirty="0" smtClean="0"/>
              <a:t> release water + NaHCO3 t/</a:t>
            </a:r>
            <a:r>
              <a:rPr lang="en-US" dirty="0" err="1" smtClean="0"/>
              <a:t>hoà</a:t>
            </a:r>
            <a:r>
              <a:rPr lang="en-US" dirty="0" smtClean="0"/>
              <a:t> </a:t>
            </a:r>
            <a:r>
              <a:rPr lang="en-US" dirty="0" err="1" smtClean="0"/>
              <a:t>bớt</a:t>
            </a:r>
            <a:r>
              <a:rPr lang="en-US" dirty="0" smtClean="0"/>
              <a:t> acid </a:t>
            </a:r>
            <a:r>
              <a:rPr lang="en-US" dirty="0" err="1" smtClean="0"/>
              <a:t>để</a:t>
            </a:r>
            <a:r>
              <a:rPr lang="en-US" dirty="0" smtClean="0"/>
              <a:t>  </a:t>
            </a:r>
            <a:r>
              <a:rPr lang="en-US" dirty="0" err="1" smtClean="0"/>
              <a:t>giúp</a:t>
            </a:r>
            <a:r>
              <a:rPr lang="en-US" dirty="0" smtClean="0"/>
              <a:t> digest lipid + </a:t>
            </a:r>
            <a:r>
              <a:rPr lang="en-US" dirty="0" err="1" smtClean="0"/>
              <a:t>glucid</a:t>
            </a:r>
            <a:r>
              <a:rPr lang="en-US" dirty="0" smtClean="0"/>
              <a:t>)</a:t>
            </a:r>
            <a:endParaRPr lang="en-US" dirty="0"/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 err="1" smtClean="0"/>
              <a:t>Cholescytokinin</a:t>
            </a:r>
            <a:r>
              <a:rPr lang="en-US" dirty="0" smtClean="0"/>
              <a:t> (CCK):  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 smtClean="0"/>
              <a:t>help </a:t>
            </a:r>
            <a:r>
              <a:rPr lang="en-US" dirty="0"/>
              <a:t>food di </a:t>
            </a:r>
            <a:r>
              <a:rPr lang="en-US" dirty="0" err="1"/>
              <a:t>chuyển</a:t>
            </a:r>
            <a:r>
              <a:rPr lang="en-US" dirty="0"/>
              <a:t> </a:t>
            </a:r>
            <a:r>
              <a:rPr lang="en-US" dirty="0" err="1"/>
              <a:t>khắp</a:t>
            </a:r>
            <a:r>
              <a:rPr lang="en-US" dirty="0"/>
              <a:t> </a:t>
            </a:r>
            <a:r>
              <a:rPr lang="en-US" dirty="0" err="1"/>
              <a:t>ruột</a:t>
            </a:r>
            <a:r>
              <a:rPr lang="en-US" dirty="0"/>
              <a:t> </a:t>
            </a:r>
            <a:r>
              <a:rPr lang="en-US" dirty="0" smtClean="0"/>
              <a:t>non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 err="1" smtClean="0"/>
              <a:t>kích</a:t>
            </a:r>
            <a:r>
              <a:rPr lang="en-US" dirty="0" smtClean="0"/>
              <a:t> </a:t>
            </a:r>
            <a:r>
              <a:rPr lang="en-US" dirty="0" err="1"/>
              <a:t>thích</a:t>
            </a:r>
            <a:r>
              <a:rPr lang="en-US" dirty="0"/>
              <a:t> </a:t>
            </a:r>
            <a:r>
              <a:rPr lang="en-US" dirty="0" err="1"/>
              <a:t>sóng</a:t>
            </a:r>
            <a:r>
              <a:rPr lang="en-US" dirty="0"/>
              <a:t> </a:t>
            </a:r>
            <a:r>
              <a:rPr lang="en-US" dirty="0" err="1"/>
              <a:t>nhu</a:t>
            </a:r>
            <a:r>
              <a:rPr lang="en-US" dirty="0"/>
              <a:t> </a:t>
            </a:r>
            <a:r>
              <a:rPr lang="en-US" dirty="0" err="1"/>
              <a:t>động</a:t>
            </a:r>
            <a:r>
              <a:rPr lang="en-US" dirty="0"/>
              <a:t> </a:t>
            </a:r>
            <a:r>
              <a:rPr lang="en-US" dirty="0" err="1"/>
              <a:t>ruột</a:t>
            </a:r>
            <a:r>
              <a:rPr lang="en-US" dirty="0"/>
              <a:t> =&gt; </a:t>
            </a:r>
            <a:r>
              <a:rPr lang="en-US" dirty="0" err="1"/>
              <a:t>gây</a:t>
            </a:r>
            <a:r>
              <a:rPr lang="en-US" dirty="0"/>
              <a:t> </a:t>
            </a:r>
            <a:r>
              <a:rPr lang="en-US" dirty="0" err="1"/>
              <a:t>đi</a:t>
            </a:r>
            <a:r>
              <a:rPr lang="en-US" dirty="0"/>
              <a:t> </a:t>
            </a:r>
            <a:r>
              <a:rPr lang="en-US" dirty="0" err="1" smtClean="0"/>
              <a:t>tiêu</a:t>
            </a:r>
            <a:endParaRPr lang="en-US" dirty="0"/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 err="1" smtClean="0"/>
              <a:t>tăng</a:t>
            </a:r>
            <a:r>
              <a:rPr lang="en-US" dirty="0" smtClean="0"/>
              <a:t> </a:t>
            </a:r>
            <a:r>
              <a:rPr lang="en-US" dirty="0" err="1" smtClean="0"/>
              <a:t>bài</a:t>
            </a:r>
            <a:r>
              <a:rPr lang="en-US" dirty="0" smtClean="0"/>
              <a:t> </a:t>
            </a:r>
            <a:r>
              <a:rPr lang="en-US" dirty="0" err="1" smtClean="0"/>
              <a:t>tiết</a:t>
            </a:r>
            <a:r>
              <a:rPr lang="en-US" dirty="0" smtClean="0"/>
              <a:t> </a:t>
            </a:r>
            <a:r>
              <a:rPr lang="en-US" dirty="0" err="1" smtClean="0"/>
              <a:t>dịch</a:t>
            </a:r>
            <a:r>
              <a:rPr lang="en-US" dirty="0" smtClean="0"/>
              <a:t> </a:t>
            </a:r>
            <a:r>
              <a:rPr lang="en-US" dirty="0" err="1" smtClean="0"/>
              <a:t>ruột</a:t>
            </a:r>
            <a:r>
              <a:rPr lang="en-US" dirty="0" smtClean="0"/>
              <a:t>, </a:t>
            </a:r>
            <a:r>
              <a:rPr lang="en-US" dirty="0" err="1" smtClean="0"/>
              <a:t>dịch</a:t>
            </a:r>
            <a:r>
              <a:rPr lang="en-US" dirty="0" smtClean="0"/>
              <a:t> </a:t>
            </a:r>
            <a:r>
              <a:rPr lang="en-US" dirty="0" err="1" smtClean="0"/>
              <a:t>mật</a:t>
            </a:r>
            <a:r>
              <a:rPr lang="en-US" dirty="0" smtClean="0"/>
              <a:t>, </a:t>
            </a:r>
            <a:r>
              <a:rPr lang="en-US" dirty="0" err="1" smtClean="0"/>
              <a:t>dịch</a:t>
            </a:r>
            <a:r>
              <a:rPr lang="en-US" dirty="0" smtClean="0"/>
              <a:t> </a:t>
            </a:r>
            <a:r>
              <a:rPr lang="en-US" dirty="0" err="1" smtClean="0"/>
              <a:t>tuỵ</a:t>
            </a:r>
            <a:endParaRPr lang="en-US" dirty="0"/>
          </a:p>
          <a:p>
            <a:r>
              <a:rPr lang="en-US" dirty="0" err="1" smtClean="0"/>
              <a:t>Sóng</a:t>
            </a:r>
            <a:r>
              <a:rPr lang="en-US" dirty="0" smtClean="0"/>
              <a:t> </a:t>
            </a:r>
            <a:r>
              <a:rPr lang="en-US" dirty="0" err="1" smtClean="0"/>
              <a:t>phản</a:t>
            </a:r>
            <a:r>
              <a:rPr lang="en-US" dirty="0" smtClean="0"/>
              <a:t> </a:t>
            </a:r>
            <a:r>
              <a:rPr lang="en-US" dirty="0" err="1" smtClean="0"/>
              <a:t>nhu</a:t>
            </a:r>
            <a:r>
              <a:rPr lang="en-US" dirty="0" smtClean="0"/>
              <a:t> </a:t>
            </a:r>
            <a:r>
              <a:rPr lang="en-US" dirty="0" err="1" smtClean="0"/>
              <a:t>động</a:t>
            </a:r>
            <a:r>
              <a:rPr lang="en-US" dirty="0" smtClean="0"/>
              <a:t> </a:t>
            </a:r>
            <a:r>
              <a:rPr lang="en-US" dirty="0" err="1" smtClean="0"/>
              <a:t>ruột</a:t>
            </a:r>
            <a:r>
              <a:rPr lang="en-US" dirty="0" smtClean="0"/>
              <a:t>: created at </a:t>
            </a:r>
            <a:r>
              <a:rPr lang="en-US" dirty="0" err="1" smtClean="0"/>
              <a:t>Hỗng</a:t>
            </a:r>
            <a:r>
              <a:rPr lang="en-US" dirty="0" smtClean="0"/>
              <a:t> </a:t>
            </a:r>
            <a:r>
              <a:rPr lang="en-US" dirty="0" err="1" smtClean="0"/>
              <a:t>Tràng</a:t>
            </a:r>
            <a:r>
              <a:rPr lang="en-US" dirty="0" smtClean="0"/>
              <a:t> </a:t>
            </a:r>
            <a:r>
              <a:rPr lang="en-US" dirty="0" err="1" smtClean="0"/>
              <a:t>để</a:t>
            </a:r>
            <a:r>
              <a:rPr lang="en-US" dirty="0" smtClean="0"/>
              <a:t> push food </a:t>
            </a:r>
            <a:r>
              <a:rPr lang="en-US" dirty="0" err="1" smtClean="0"/>
              <a:t>lên</a:t>
            </a:r>
            <a:r>
              <a:rPr lang="en-US" dirty="0" smtClean="0"/>
              <a:t> </a:t>
            </a:r>
            <a:r>
              <a:rPr lang="en-US" dirty="0" err="1" smtClean="0"/>
              <a:t>ngược</a:t>
            </a:r>
            <a:r>
              <a:rPr lang="en-US" dirty="0" smtClean="0"/>
              <a:t> </a:t>
            </a:r>
            <a:r>
              <a:rPr lang="en-US" dirty="0" err="1" smtClean="0"/>
              <a:t>lại</a:t>
            </a:r>
            <a:r>
              <a:rPr lang="en-US" dirty="0" smtClean="0"/>
              <a:t> =&gt;absorb nutrition one more time.</a:t>
            </a:r>
          </a:p>
          <a:p>
            <a:pPr marL="411480" lvl="1" indent="0">
              <a:buNone/>
            </a:pPr>
            <a:endParaRPr lang="en-US" dirty="0"/>
          </a:p>
          <a:p>
            <a:pPr lvl="1"/>
            <a:endParaRPr lang="en-US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4B2288-79A2-4C25-BF45-C3D3FB082BD7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49569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81000" y="2133600"/>
            <a:ext cx="8229600" cy="3810000"/>
          </a:xfrm>
        </p:spPr>
        <p:txBody>
          <a:bodyPr rtlCol="0">
            <a:normAutofit/>
          </a:bodyPr>
          <a:lstStyle/>
          <a:p>
            <a:pPr marL="365760" indent="-365760" algn="just" eaLnBrk="1" fontAlgn="auto" hangingPunct="1">
              <a:spcAft>
                <a:spcPts val="0"/>
              </a:spcAft>
              <a:buFont typeface="Wingdings" panose="05000000000000000000" pitchFamily="2" charset="2"/>
              <a:buChar char="v"/>
              <a:defRPr/>
            </a:pPr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Nhu</a:t>
            </a:r>
            <a:r>
              <a:rPr lang="en-US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động</a:t>
            </a:r>
            <a:r>
              <a:rPr lang="en-US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ruột</a:t>
            </a:r>
            <a:r>
              <a:rPr lang="en-US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0" indent="866775" algn="just" eaLnBrk="1" fontAlgn="auto" hangingPunct="1"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en-US" sz="28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Giúp</a:t>
            </a:r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thức</a:t>
            </a:r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ăn</a:t>
            </a:r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</a:t>
            </a:r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với</a:t>
            </a:r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vận</a:t>
            </a:r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tốc</a:t>
            </a:r>
            <a:r>
              <a:rPr lang="en-US" sz="280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1cm</a:t>
            </a:r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 </a:t>
            </a:r>
            <a:r>
              <a:rPr lang="en-US" sz="28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phút</a:t>
            </a:r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866775" algn="just" eaLnBrk="1" fontAlgn="auto" hangingPunct="1"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en-US" sz="28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Thời</a:t>
            </a:r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gian</a:t>
            </a:r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thức</a:t>
            </a:r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ăn</a:t>
            </a:r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</a:t>
            </a:r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hết</a:t>
            </a:r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ruột</a:t>
            </a:r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non: 3 – 5 </a:t>
            </a:r>
            <a:r>
              <a:rPr lang="en-US" sz="28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giơ</a:t>
            </a:r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̀</a:t>
            </a:r>
          </a:p>
          <a:p>
            <a:pPr marL="365760" indent="-365760" algn="just" eaLnBrk="1" fontAlgn="auto" hangingPunct="1">
              <a:spcAft>
                <a:spcPts val="0"/>
              </a:spcAft>
              <a:buFont typeface="Wingdings" panose="05000000000000000000" pitchFamily="2" charset="2"/>
              <a:buChar char="v"/>
              <a:defRPr/>
            </a:pPr>
            <a:r>
              <a:rPr lang="en-US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Cư</a:t>
            </a:r>
            <a:r>
              <a:rPr lang="en-US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̉ </a:t>
            </a:r>
            <a:r>
              <a:rPr lang="en-US" sz="2800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động</a:t>
            </a:r>
            <a:r>
              <a:rPr lang="en-US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lúc</a:t>
            </a:r>
            <a:r>
              <a:rPr lang="en-US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đói</a:t>
            </a:r>
            <a:r>
              <a:rPr lang="en-US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0" indent="793750" algn="just" eaLnBrk="1" fontAlgn="auto" hangingPunct="1"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60 – 90 </a:t>
            </a:r>
            <a:r>
              <a:rPr lang="en-US" sz="28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phút</a:t>
            </a:r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/ </a:t>
            </a:r>
            <a:r>
              <a:rPr lang="en-US" sz="28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lần</a:t>
            </a:r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793750" algn="just" eaLnBrk="1" fontAlgn="auto" hangingPunct="1"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en-US" sz="28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Đẩy</a:t>
            </a:r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thức</a:t>
            </a:r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ăn</a:t>
            </a:r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dư</a:t>
            </a:r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thừa</a:t>
            </a:r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vào</a:t>
            </a:r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ruột</a:t>
            </a:r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</a:t>
            </a:r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̀.</a:t>
            </a:r>
          </a:p>
          <a:p>
            <a:pPr marL="0" indent="793750" algn="just" eaLnBrk="1" fontAlgn="auto" hangingPunct="1"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en-US" sz="28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Ngăn</a:t>
            </a:r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trào</a:t>
            </a:r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ngược</a:t>
            </a:r>
            <a:r>
              <a:rPr lang="en-US" sz="280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VK từ đại tràng vào tiểu tràng.</a:t>
            </a: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7219" name="Slide Number Placeholder 2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</a:ln>
        </p:spPr>
        <p:txBody>
          <a:bodyPr wrap="square" numCol="1" anchorCtr="0" compatLnSpc="1"/>
          <a:lstStyle/>
          <a:p>
            <a:fld id="{C546230E-6114-497C-8AE3-7150FD5D3A56}" type="slidenum">
              <a:rPr lang="en-US" altLang="en-US" smtClean="0"/>
              <a:t>79</a:t>
            </a:fld>
            <a:endParaRPr lang="en-US" altLang="en-US" smtClean="0"/>
          </a:p>
        </p:txBody>
      </p:sp>
      <p:sp>
        <p:nvSpPr>
          <p:cNvPr id="7" name="Rectangle 2"/>
          <p:cNvSpPr txBox="1"/>
          <p:nvPr/>
        </p:nvSpPr>
        <p:spPr bwMode="auto">
          <a:xfrm>
            <a:off x="0" y="622300"/>
            <a:ext cx="8915400" cy="10541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pPr algn="ctr">
              <a:defRPr/>
            </a:pPr>
            <a:r>
              <a:rPr lang="en-US" sz="4000" b="1" dirty="0">
                <a:solidFill>
                  <a:srgbClr val="FF000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CHỨC NĂNG CỦA RUỘT NON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18435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18436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</a:ln>
        </p:spPr>
        <p:txBody>
          <a:bodyPr wrap="square" numCol="1" anchorCtr="0" compatLnSpc="1"/>
          <a:lstStyle/>
          <a:p>
            <a:fld id="{EE92ED9A-F2CF-48D5-BADB-8406998D7E7F}" type="slidenum">
              <a:rPr lang="en-US" smtClean="0"/>
              <a:t>8</a:t>
            </a:fld>
            <a:endParaRPr lang="en-US" smtClean="0"/>
          </a:p>
        </p:txBody>
      </p:sp>
      <p:pic>
        <p:nvPicPr>
          <p:cNvPr id="1587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8163" y="642938"/>
            <a:ext cx="8067675" cy="557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74" name="Content Placeholder 2"/>
          <p:cNvSpPr>
            <a:spLocks noGrp="1"/>
          </p:cNvSpPr>
          <p:nvPr>
            <p:ph sz="quarter" idx="1"/>
          </p:nvPr>
        </p:nvSpPr>
        <p:spPr>
          <a:xfrm>
            <a:off x="612775" y="1905000"/>
            <a:ext cx="8531225" cy="4495800"/>
          </a:xfrm>
        </p:spPr>
        <p:txBody>
          <a:bodyPr/>
          <a:lstStyle/>
          <a:p>
            <a:pPr marL="0" indent="0" eaLnBrk="1" hangingPunct="1">
              <a:buFont typeface="Wingdings" panose="05000000000000000000" pitchFamily="2" charset="2"/>
              <a:buNone/>
              <a:defRPr/>
            </a:pPr>
            <a:r>
              <a:rPr lang="en-US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en-US" sz="3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Hoạt</a:t>
            </a:r>
            <a:r>
              <a:rPr lang="en-US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r>
              <a:rPr lang="en-US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tiết</a:t>
            </a:r>
            <a:r>
              <a:rPr lang="en-US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dịch</a:t>
            </a:r>
            <a:r>
              <a:rPr lang="en-US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ruột</a:t>
            </a:r>
            <a:r>
              <a:rPr lang="en-US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  <a:p>
            <a:pPr marL="0" indent="0" eaLnBrk="1" hangingPunct="1">
              <a:buFont typeface="Wingdings" panose="05000000000000000000" pitchFamily="2" charset="2"/>
              <a:buNone/>
              <a:defRPr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Men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tiêu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hóa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peptidase, maltase,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saccarase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lactase</a:t>
            </a:r>
          </a:p>
          <a:p>
            <a:pPr eaLnBrk="1" hangingPunct="1">
              <a:buFont typeface="Wingdings" panose="05000000000000000000" pitchFamily="2" charset="2"/>
              <a:buNone/>
              <a:defRPr/>
            </a:pPr>
            <a:endParaRPr lang="en-US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buFont typeface="Wingdings" panose="05000000000000000000" pitchFamily="2" charset="2"/>
              <a:buNone/>
              <a:defRPr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Peptidase             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peptid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acid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amin</a:t>
            </a:r>
            <a:endParaRPr lang="en-US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buFont typeface="Wingdings" panose="05000000000000000000" pitchFamily="2" charset="2"/>
              <a:buNone/>
              <a:defRPr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Maltase                maltose               glucose</a:t>
            </a:r>
          </a:p>
          <a:p>
            <a:pPr eaLnBrk="1" hangingPunct="1">
              <a:buFont typeface="Wingdings" panose="05000000000000000000" pitchFamily="2" charset="2"/>
              <a:buNone/>
              <a:defRPr/>
            </a:pP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Saccarase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sacarose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glucose+ fructose</a:t>
            </a:r>
          </a:p>
          <a:p>
            <a:pPr eaLnBrk="1" hangingPunct="1">
              <a:buFont typeface="Wingdings" panose="05000000000000000000" pitchFamily="2" charset="2"/>
              <a:buNone/>
              <a:defRPr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Lactase                 lactose                 glucose+ galactose</a:t>
            </a:r>
          </a:p>
          <a:p>
            <a:pPr eaLnBrk="1" hangingPunct="1">
              <a:buFont typeface="Wingdings" panose="05000000000000000000" pitchFamily="2" charset="2"/>
              <a:buNone/>
              <a:defRPr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Lipase                   lipid                     glycerol+ acid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béo</a:t>
            </a:r>
            <a:endParaRPr lang="en-US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ight Arrow 4"/>
          <p:cNvSpPr/>
          <p:nvPr/>
        </p:nvSpPr>
        <p:spPr>
          <a:xfrm>
            <a:off x="2133600" y="3554413"/>
            <a:ext cx="977900" cy="4841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" name="Right Arrow 5"/>
          <p:cNvSpPr/>
          <p:nvPr/>
        </p:nvSpPr>
        <p:spPr>
          <a:xfrm>
            <a:off x="4584700" y="3581400"/>
            <a:ext cx="977900" cy="4841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" name="Right Arrow 6"/>
          <p:cNvSpPr/>
          <p:nvPr/>
        </p:nvSpPr>
        <p:spPr>
          <a:xfrm>
            <a:off x="2146300" y="4114800"/>
            <a:ext cx="977900" cy="484188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" name="Right Arrow 7"/>
          <p:cNvSpPr/>
          <p:nvPr/>
        </p:nvSpPr>
        <p:spPr>
          <a:xfrm>
            <a:off x="4572000" y="4114800"/>
            <a:ext cx="977900" cy="484188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9" name="Right Arrow 8"/>
          <p:cNvSpPr/>
          <p:nvPr/>
        </p:nvSpPr>
        <p:spPr>
          <a:xfrm>
            <a:off x="2133600" y="4648200"/>
            <a:ext cx="977900" cy="484188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" name="Right Arrow 9"/>
          <p:cNvSpPr/>
          <p:nvPr/>
        </p:nvSpPr>
        <p:spPr>
          <a:xfrm>
            <a:off x="4572000" y="4648200"/>
            <a:ext cx="977900" cy="484188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1" name="Right Arrow 10"/>
          <p:cNvSpPr/>
          <p:nvPr/>
        </p:nvSpPr>
        <p:spPr>
          <a:xfrm>
            <a:off x="2146300" y="5181600"/>
            <a:ext cx="977900" cy="484188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2" name="Right Arrow 11"/>
          <p:cNvSpPr/>
          <p:nvPr/>
        </p:nvSpPr>
        <p:spPr>
          <a:xfrm>
            <a:off x="4572000" y="5105400"/>
            <a:ext cx="977900" cy="484188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4" name="Rectangle 2"/>
          <p:cNvSpPr txBox="1"/>
          <p:nvPr/>
        </p:nvSpPr>
        <p:spPr bwMode="auto">
          <a:xfrm>
            <a:off x="0" y="927100"/>
            <a:ext cx="8915400" cy="10541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pPr algn="ctr">
              <a:defRPr/>
            </a:pPr>
            <a:r>
              <a:rPr lang="en-US" sz="4000" b="1" dirty="0">
                <a:solidFill>
                  <a:srgbClr val="FF000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CHỨC NĂNG CỦA RUỘT NON</a:t>
            </a:r>
          </a:p>
        </p:txBody>
      </p:sp>
      <p:sp>
        <p:nvSpPr>
          <p:cNvPr id="13" name="Right Arrow 12"/>
          <p:cNvSpPr/>
          <p:nvPr/>
        </p:nvSpPr>
        <p:spPr>
          <a:xfrm>
            <a:off x="2133600" y="5673398"/>
            <a:ext cx="977900" cy="484188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mtClean="0"/>
              <a:t>            </a:t>
            </a:r>
            <a:endParaRPr lang="en-US"/>
          </a:p>
        </p:txBody>
      </p:sp>
      <p:sp>
        <p:nvSpPr>
          <p:cNvPr id="15" name="Right Arrow 14"/>
          <p:cNvSpPr/>
          <p:nvPr/>
        </p:nvSpPr>
        <p:spPr>
          <a:xfrm>
            <a:off x="4572000" y="5642650"/>
            <a:ext cx="977900" cy="484188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Content Placeholder 2"/>
          <p:cNvSpPr>
            <a:spLocks noGrp="1"/>
          </p:cNvSpPr>
          <p:nvPr>
            <p:ph sz="quarter" idx="1"/>
          </p:nvPr>
        </p:nvSpPr>
        <p:spPr>
          <a:xfrm>
            <a:off x="304800" y="2133600"/>
            <a:ext cx="8531225" cy="4495800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3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Hoạt</a:t>
            </a:r>
            <a:r>
              <a:rPr lang="en-US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r>
              <a:rPr lang="en-US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tiết</a:t>
            </a:r>
            <a:r>
              <a:rPr lang="en-US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dịch</a:t>
            </a:r>
            <a:r>
              <a:rPr lang="en-US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tụy</a:t>
            </a:r>
            <a:endParaRPr lang="en-US" sz="36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buFont typeface="Wingdings" panose="05000000000000000000" pitchFamily="2" charset="2"/>
              <a:buChar char="Ø"/>
            </a:pP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Dịch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tụy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chất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lỏng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màu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pH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kiềm</a:t>
            </a:r>
            <a:endParaRPr lang="en-US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buFont typeface="Wingdings" panose="05000000000000000000" pitchFamily="2" charset="2"/>
              <a:buChar char="Ø"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Men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tiêu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protid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trypsinogen,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chymotrypsinogen</a:t>
            </a:r>
            <a:endParaRPr lang="en-US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buFont typeface="Wingdings" panose="05000000000000000000" pitchFamily="2" charset="2"/>
              <a:buChar char="Ø"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Men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tiêu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hóa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lipid: lipase, cholesterol- esterase, phospholipase</a:t>
            </a:r>
          </a:p>
          <a:p>
            <a:pPr eaLnBrk="1" hangingPunct="1">
              <a:buFont typeface="Wingdings" panose="05000000000000000000" pitchFamily="2" charset="2"/>
              <a:buChar char="Ø"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Men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tiêu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hóa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glucid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amylase, maltase</a:t>
            </a:r>
          </a:p>
        </p:txBody>
      </p:sp>
      <p:sp>
        <p:nvSpPr>
          <p:cNvPr id="5" name="Rectangle 2"/>
          <p:cNvSpPr txBox="1"/>
          <p:nvPr/>
        </p:nvSpPr>
        <p:spPr bwMode="auto">
          <a:xfrm>
            <a:off x="0" y="622300"/>
            <a:ext cx="8915400" cy="10541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pPr algn="ctr">
              <a:defRPr/>
            </a:pPr>
            <a:r>
              <a:rPr lang="en-US" sz="4000" b="1" dirty="0">
                <a:solidFill>
                  <a:srgbClr val="FF000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CHỨC NĂNG CỦA RUỘT NON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/>
          <p:nvPr/>
        </p:nvSpPr>
        <p:spPr bwMode="auto">
          <a:xfrm>
            <a:off x="2057400" y="3200400"/>
            <a:ext cx="2057400" cy="457200"/>
          </a:xfrm>
          <a:prstGeom prst="rect">
            <a:avLst/>
          </a:prstGeom>
          <a:solidFill>
            <a:srgbClr val="FF0000"/>
          </a:solidFill>
          <a:ln w="9525">
            <a:noFill/>
            <a:miter lim="800000"/>
          </a:ln>
        </p:spPr>
        <p:txBody>
          <a:bodyPr/>
          <a:lstStyle/>
          <a:p>
            <a:pPr marL="319405" indent="-319405"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None/>
            </a:pPr>
            <a:r>
              <a:rPr lang="en-US" sz="29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Trypsinogen </a:t>
            </a:r>
          </a:p>
        </p:txBody>
      </p:sp>
      <p:sp>
        <p:nvSpPr>
          <p:cNvPr id="5" name="Content Placeholder 2"/>
          <p:cNvSpPr txBox="1"/>
          <p:nvPr/>
        </p:nvSpPr>
        <p:spPr>
          <a:xfrm>
            <a:off x="4724400" y="3276600"/>
            <a:ext cx="1447800" cy="457200"/>
          </a:xfrm>
          <a:prstGeom prst="rect">
            <a:avLst/>
          </a:prstGeom>
          <a:solidFill>
            <a:srgbClr val="00B0F0"/>
          </a:solidFill>
        </p:spPr>
        <p:txBody>
          <a:bodyPr>
            <a:normAutofit fontScale="92500" lnSpcReduction="20000"/>
          </a:bodyPr>
          <a:lstStyle/>
          <a:p>
            <a:pPr marL="320040" indent="-320040" fontAlgn="auto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ct val="60000"/>
              <a:buFont typeface="Wingdings" panose="05000000000000000000"/>
              <a:buNone/>
              <a:defRPr/>
            </a:pPr>
            <a:r>
              <a:rPr lang="en-US" sz="29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Trypsin</a:t>
            </a:r>
            <a:r>
              <a:rPr lang="en-US" sz="29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6" name="Content Placeholder 2"/>
          <p:cNvSpPr txBox="1"/>
          <p:nvPr/>
        </p:nvSpPr>
        <p:spPr>
          <a:xfrm>
            <a:off x="2069592" y="1978152"/>
            <a:ext cx="2057400" cy="609600"/>
          </a:xfrm>
          <a:prstGeom prst="rect">
            <a:avLst/>
          </a:prstGeom>
          <a:solidFill>
            <a:schemeClr val="bg1"/>
          </a:solidFill>
        </p:spPr>
        <p:txBody>
          <a:bodyPr>
            <a:normAutofit fontScale="47500" lnSpcReduction="20000"/>
          </a:bodyPr>
          <a:lstStyle/>
          <a:p>
            <a:pPr marL="320040" indent="-320040" fontAlgn="auto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ct val="60000"/>
              <a:buFont typeface="Wingdings" panose="05000000000000000000"/>
              <a:buNone/>
              <a:defRPr/>
            </a:pPr>
            <a:r>
              <a:rPr lang="en-US" sz="29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Enterokinase</a:t>
            </a:r>
            <a:r>
              <a:rPr lang="en-US" sz="29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(men </a:t>
            </a:r>
            <a:r>
              <a:rPr lang="en-US" sz="29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này</a:t>
            </a:r>
            <a:r>
              <a:rPr lang="en-US" sz="29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released from </a:t>
            </a:r>
            <a:r>
              <a:rPr lang="en-US" sz="29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niêm</a:t>
            </a:r>
            <a:r>
              <a:rPr lang="en-US" sz="29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9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mạc</a:t>
            </a:r>
            <a:r>
              <a:rPr lang="en-US" sz="29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9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Tá</a:t>
            </a:r>
            <a:r>
              <a:rPr lang="en-US" sz="29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9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Tràng</a:t>
            </a:r>
            <a:r>
              <a:rPr lang="en-US" sz="29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endParaRPr lang="en-US" sz="2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Content Placeholder 2"/>
          <p:cNvSpPr txBox="1"/>
          <p:nvPr/>
        </p:nvSpPr>
        <p:spPr>
          <a:xfrm>
            <a:off x="0" y="3886200"/>
            <a:ext cx="1066800" cy="838200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>
            <a:normAutofit/>
          </a:bodyPr>
          <a:lstStyle/>
          <a:p>
            <a:pPr marL="320040" indent="-320040" fontAlgn="auto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ct val="60000"/>
              <a:buFont typeface="Wingdings" panose="05000000000000000000"/>
              <a:buNone/>
              <a:defRPr/>
            </a:pPr>
            <a:r>
              <a:rPr lang="en-US" sz="29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Tụy </a:t>
            </a:r>
          </a:p>
        </p:txBody>
      </p:sp>
      <p:sp>
        <p:nvSpPr>
          <p:cNvPr id="8" name="Down Arrow 7"/>
          <p:cNvSpPr/>
          <p:nvPr/>
        </p:nvSpPr>
        <p:spPr>
          <a:xfrm>
            <a:off x="2667000" y="2590800"/>
            <a:ext cx="484188" cy="5334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ight Arrow 11"/>
          <p:cNvSpPr/>
          <p:nvPr/>
        </p:nvSpPr>
        <p:spPr>
          <a:xfrm rot="20199651">
            <a:off x="990600" y="3424238"/>
            <a:ext cx="1143000" cy="4841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ight Arrow 12"/>
          <p:cNvSpPr/>
          <p:nvPr/>
        </p:nvSpPr>
        <p:spPr>
          <a:xfrm rot="9713687">
            <a:off x="3970655" y="3917950"/>
            <a:ext cx="1087438" cy="4841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Content Placeholder 2"/>
          <p:cNvSpPr txBox="1"/>
          <p:nvPr/>
        </p:nvSpPr>
        <p:spPr>
          <a:xfrm>
            <a:off x="7391400" y="3886200"/>
            <a:ext cx="1807845" cy="990600"/>
          </a:xfrm>
          <a:prstGeom prst="rect">
            <a:avLst/>
          </a:prstGeom>
          <a:solidFill>
            <a:schemeClr val="bg1"/>
          </a:solidFill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pPr marL="320040" indent="-320040" fontAlgn="auto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ct val="60000"/>
              <a:buFont typeface="Wingdings" panose="05000000000000000000"/>
              <a:buNone/>
              <a:defRPr/>
            </a:pPr>
            <a:r>
              <a:rPr lang="en-US" sz="2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Polypeptid</a:t>
            </a: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</p:txBody>
      </p:sp>
      <p:sp>
        <p:nvSpPr>
          <p:cNvPr id="16" name="Right Arrow 15"/>
          <p:cNvSpPr/>
          <p:nvPr/>
        </p:nvSpPr>
        <p:spPr>
          <a:xfrm>
            <a:off x="4476115" y="4670108"/>
            <a:ext cx="304800" cy="484187"/>
          </a:xfrm>
          <a:prstGeom prst="rightArrow">
            <a:avLst>
              <a:gd name="adj1" fmla="val 50000"/>
              <a:gd name="adj2" fmla="val 4687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Content Placeholder 2"/>
          <p:cNvSpPr txBox="1"/>
          <p:nvPr/>
        </p:nvSpPr>
        <p:spPr>
          <a:xfrm>
            <a:off x="1600200" y="4724400"/>
            <a:ext cx="2819400" cy="4572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>
            <a:normAutofit fontScale="92500" lnSpcReduction="20000"/>
          </a:bodyPr>
          <a:lstStyle/>
          <a:p>
            <a:pPr marL="320040" indent="-320040" fontAlgn="auto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ct val="60000"/>
              <a:buFont typeface="Wingdings" panose="05000000000000000000"/>
              <a:buNone/>
              <a:defRPr/>
            </a:pPr>
            <a:r>
              <a:rPr lang="en-US" sz="29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Chymotrypsinogen</a:t>
            </a:r>
            <a:r>
              <a:rPr lang="en-US" sz="29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19" name="Right Arrow 18"/>
          <p:cNvSpPr/>
          <p:nvPr/>
        </p:nvSpPr>
        <p:spPr>
          <a:xfrm>
            <a:off x="1066800" y="4697095"/>
            <a:ext cx="528638" cy="4841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Content Placeholder 2"/>
          <p:cNvSpPr txBox="1"/>
          <p:nvPr/>
        </p:nvSpPr>
        <p:spPr>
          <a:xfrm>
            <a:off x="3200400" y="2743200"/>
            <a:ext cx="457200" cy="457200"/>
          </a:xfrm>
          <a:prstGeom prst="rect">
            <a:avLst/>
          </a:prstGeom>
          <a:ln>
            <a:noFill/>
          </a:ln>
        </p:spPr>
        <p:txBody>
          <a:bodyPr>
            <a:normAutofit fontScale="55000" lnSpcReduction="20000"/>
          </a:bodyPr>
          <a:lstStyle/>
          <a:p>
            <a:pPr marL="320040" indent="-320040" fontAlgn="auto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ct val="60000"/>
              <a:buFont typeface="Wingdings" panose="05000000000000000000"/>
              <a:buNone/>
              <a:defRPr/>
            </a:pP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(+)</a:t>
            </a:r>
          </a:p>
        </p:txBody>
      </p:sp>
      <p:sp>
        <p:nvSpPr>
          <p:cNvPr id="25" name="Content Placeholder 2"/>
          <p:cNvSpPr txBox="1"/>
          <p:nvPr/>
        </p:nvSpPr>
        <p:spPr>
          <a:xfrm>
            <a:off x="4771771" y="4088606"/>
            <a:ext cx="990600" cy="457200"/>
          </a:xfrm>
          <a:prstGeom prst="rect">
            <a:avLst/>
          </a:prstGeom>
          <a:ln>
            <a:noFill/>
          </a:ln>
        </p:spPr>
        <p:txBody>
          <a:bodyPr>
            <a:normAutofit fontScale="92500" lnSpcReduction="20000"/>
          </a:bodyPr>
          <a:lstStyle/>
          <a:p>
            <a:pPr marL="320040" indent="-320040" fontAlgn="auto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ct val="60000"/>
              <a:buFont typeface="Wingdings" panose="05000000000000000000"/>
              <a:buNone/>
              <a:defRPr/>
            </a:pPr>
            <a:r>
              <a:rPr lang="en-US" sz="29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(+)</a:t>
            </a:r>
          </a:p>
        </p:txBody>
      </p:sp>
      <p:sp>
        <p:nvSpPr>
          <p:cNvPr id="26" name="Right Arrow 25"/>
          <p:cNvSpPr/>
          <p:nvPr/>
        </p:nvSpPr>
        <p:spPr>
          <a:xfrm>
            <a:off x="4267200" y="3276600"/>
            <a:ext cx="304800" cy="4841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Content Placeholder 2"/>
          <p:cNvSpPr txBox="1"/>
          <p:nvPr/>
        </p:nvSpPr>
        <p:spPr>
          <a:xfrm>
            <a:off x="4724400" y="4697095"/>
            <a:ext cx="2209800" cy="457200"/>
          </a:xfrm>
          <a:prstGeom prst="rect">
            <a:avLst/>
          </a:prstGeom>
          <a:solidFill>
            <a:srgbClr val="00B0F0"/>
          </a:solidFill>
        </p:spPr>
        <p:txBody>
          <a:bodyPr>
            <a:normAutofit fontScale="92500" lnSpcReduction="20000"/>
          </a:bodyPr>
          <a:lstStyle/>
          <a:p>
            <a:pPr marL="320040" indent="-320040" fontAlgn="auto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ct val="60000"/>
              <a:buFont typeface="Wingdings" panose="05000000000000000000"/>
              <a:buNone/>
              <a:defRPr/>
            </a:pPr>
            <a:r>
              <a:rPr lang="en-US" sz="29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Chymotrypsin</a:t>
            </a:r>
            <a:r>
              <a:rPr lang="en-US" sz="29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</p:txBody>
      </p:sp>
      <p:sp>
        <p:nvSpPr>
          <p:cNvPr id="28" name="Right Arrow 27"/>
          <p:cNvSpPr/>
          <p:nvPr/>
        </p:nvSpPr>
        <p:spPr>
          <a:xfrm>
            <a:off x="6934200" y="4075113"/>
            <a:ext cx="381000" cy="4841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Rectangle 2"/>
          <p:cNvSpPr txBox="1"/>
          <p:nvPr/>
        </p:nvSpPr>
        <p:spPr bwMode="auto">
          <a:xfrm>
            <a:off x="0" y="457200"/>
            <a:ext cx="8915400" cy="10541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pPr algn="ctr">
              <a:defRPr/>
            </a:pPr>
            <a:r>
              <a:rPr lang="en-US" sz="4000" b="1" dirty="0">
                <a:solidFill>
                  <a:srgbClr val="FF000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CHỨC NĂNG CỦA RUỘT NON</a:t>
            </a:r>
          </a:p>
        </p:txBody>
      </p:sp>
      <p:sp>
        <p:nvSpPr>
          <p:cNvPr id="141335" name="Content Placeholder 2"/>
          <p:cNvSpPr txBox="1"/>
          <p:nvPr/>
        </p:nvSpPr>
        <p:spPr bwMode="auto">
          <a:xfrm>
            <a:off x="0" y="1371600"/>
            <a:ext cx="2590800" cy="533400"/>
          </a:xfrm>
          <a:prstGeom prst="rect">
            <a:avLst/>
          </a:prstGeom>
          <a:solidFill>
            <a:schemeClr val="bg1"/>
          </a:solidFill>
          <a:ln w="9525">
            <a:solidFill>
              <a:srgbClr val="00B0F0"/>
            </a:solidFill>
            <a:miter lim="800000"/>
          </a:ln>
        </p:spPr>
        <p:txBody>
          <a:bodyPr/>
          <a:lstStyle/>
          <a:p>
            <a:pPr marL="319405" indent="-319405"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None/>
            </a:pPr>
            <a:r>
              <a:rPr lang="en-US" sz="2900">
                <a:latin typeface="Times New Roman" panose="02020603050405020304" pitchFamily="18" charset="0"/>
                <a:cs typeface="Times New Roman" panose="02020603050405020304" pitchFamily="18" charset="0"/>
              </a:rPr>
              <a:t>Tiêu hóa protid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000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0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00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2000"/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20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2000"/>
                                        <p:tgtEl>
                                          <p:spTgt spid="1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20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20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2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2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allAtOnce" animBg="1"/>
      <p:bldP spid="5" grpId="0" build="allAtOnce" animBg="1"/>
      <p:bldP spid="6" grpId="0" build="allAtOnce" animBg="1"/>
      <p:bldP spid="7" grpId="0" build="allAtOnce" animBg="1"/>
      <p:bldP spid="8" grpId="0" animBg="1"/>
      <p:bldP spid="12" grpId="0" animBg="1"/>
      <p:bldP spid="13" grpId="0" bldLvl="0" animBg="1"/>
      <p:bldP spid="15" grpId="0" build="allAtOnce" animBg="1"/>
      <p:bldP spid="16" grpId="0" bldLvl="0" animBg="1"/>
      <p:bldP spid="18" grpId="0" build="allAtOnce" animBg="1"/>
      <p:bldP spid="19" grpId="0" bldLvl="0" animBg="1"/>
      <p:bldP spid="24" grpId="0" build="allAtOnce"/>
      <p:bldP spid="25" grpId="0" build="allAtOnce"/>
      <p:bldP spid="26" grpId="0" animBg="1"/>
      <p:bldP spid="27" grpId="0" build="allAtOnce" animBg="1"/>
      <p:bldP spid="28" grpId="0" bldLvl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038600" y="3886200"/>
            <a:ext cx="1447800" cy="457200"/>
          </a:xfrm>
          <a:solidFill>
            <a:srgbClr val="FF0000"/>
          </a:solidFill>
        </p:spPr>
        <p:txBody>
          <a:bodyPr/>
          <a:lstStyle/>
          <a:p>
            <a:pPr marL="319405" indent="-319405" algn="ctr" eaLnBrk="1" hangingPunct="1">
              <a:buFont typeface="Wingdings" panose="05000000000000000000" pitchFamily="2" charset="2"/>
              <a:buNone/>
            </a:pPr>
            <a:r>
              <a:rPr lang="en-US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Lipid  </a:t>
            </a:r>
          </a:p>
        </p:txBody>
      </p:sp>
      <p:sp>
        <p:nvSpPr>
          <p:cNvPr id="4" name="Content Placeholder 2"/>
          <p:cNvSpPr txBox="1"/>
          <p:nvPr/>
        </p:nvSpPr>
        <p:spPr>
          <a:xfrm>
            <a:off x="1447800" y="5410200"/>
            <a:ext cx="2286000" cy="685800"/>
          </a:xfrm>
          <a:prstGeom prst="rect">
            <a:avLst/>
          </a:prstGeom>
        </p:spPr>
        <p:txBody>
          <a:bodyPr>
            <a:normAutofit fontScale="92500"/>
          </a:bodyPr>
          <a:lstStyle/>
          <a:p>
            <a:pPr marL="320040" indent="-320040" fontAlgn="auto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ct val="60000"/>
              <a:buFont typeface="Wingdings" panose="05000000000000000000"/>
              <a:buNone/>
              <a:defRPr/>
            </a:pPr>
            <a:r>
              <a:rPr lang="en-US" sz="29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Phospholipase </a:t>
            </a:r>
            <a:endParaRPr lang="en-US" sz="2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Content Placeholder 2"/>
          <p:cNvSpPr txBox="1"/>
          <p:nvPr/>
        </p:nvSpPr>
        <p:spPr>
          <a:xfrm>
            <a:off x="1905000" y="2438400"/>
            <a:ext cx="1447800" cy="457200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pPr marL="320040" indent="-320040" fontAlgn="auto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ct val="60000"/>
              <a:buFont typeface="Wingdings" panose="05000000000000000000"/>
              <a:buNone/>
              <a:defRPr/>
            </a:pP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Lipase </a:t>
            </a:r>
          </a:p>
        </p:txBody>
      </p:sp>
      <p:sp>
        <p:nvSpPr>
          <p:cNvPr id="6" name="Content Placeholder 2"/>
          <p:cNvSpPr txBox="1"/>
          <p:nvPr/>
        </p:nvSpPr>
        <p:spPr>
          <a:xfrm>
            <a:off x="6324600" y="3810000"/>
            <a:ext cx="1447800" cy="457200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pPr marL="320040" indent="-320040" fontAlgn="auto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ct val="60000"/>
              <a:buFont typeface="Wingdings" panose="05000000000000000000"/>
              <a:buNone/>
              <a:defRPr/>
            </a:pP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Acid </a:t>
            </a:r>
            <a:r>
              <a:rPr lang="en-US" sz="2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béo</a:t>
            </a:r>
            <a:endParaRPr lang="en-US" sz="2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Content Placeholder 2"/>
          <p:cNvSpPr txBox="1"/>
          <p:nvPr/>
        </p:nvSpPr>
        <p:spPr>
          <a:xfrm>
            <a:off x="6248400" y="2514600"/>
            <a:ext cx="1447800" cy="457200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pPr marL="320040" indent="-320040" fontAlgn="auto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ct val="60000"/>
              <a:buFont typeface="Wingdings" panose="05000000000000000000"/>
              <a:buNone/>
              <a:defRPr/>
            </a:pP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Acid </a:t>
            </a:r>
            <a:r>
              <a:rPr lang="en-US" sz="2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béo</a:t>
            </a:r>
            <a:endParaRPr lang="en-US" sz="2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Content Placeholder 2"/>
          <p:cNvSpPr txBox="1"/>
          <p:nvPr/>
        </p:nvSpPr>
        <p:spPr>
          <a:xfrm>
            <a:off x="5943600" y="5410200"/>
            <a:ext cx="1752600" cy="6096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20040" indent="-320040" fontAlgn="auto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ct val="60000"/>
              <a:buFont typeface="Wingdings" panose="05000000000000000000"/>
              <a:buNone/>
              <a:defRPr/>
            </a:pPr>
            <a:r>
              <a:rPr lang="en-US" sz="2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Glycerol</a:t>
            </a: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9" name="Content Placeholder 2"/>
          <p:cNvSpPr txBox="1"/>
          <p:nvPr/>
        </p:nvSpPr>
        <p:spPr bwMode="auto">
          <a:xfrm>
            <a:off x="1447800" y="3657600"/>
            <a:ext cx="1905000" cy="10668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</a:ln>
        </p:spPr>
        <p:txBody>
          <a:bodyPr/>
          <a:lstStyle/>
          <a:p>
            <a:pPr marL="319405" indent="-319405"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None/>
            </a:pPr>
            <a:r>
              <a:rPr lang="en-US" sz="2900">
                <a:latin typeface="Times New Roman" panose="02020603050405020304" pitchFamily="18" charset="0"/>
                <a:cs typeface="Times New Roman" panose="02020603050405020304" pitchFamily="18" charset="0"/>
              </a:rPr>
              <a:t>Cholesterol esterase </a:t>
            </a:r>
          </a:p>
        </p:txBody>
      </p:sp>
      <p:sp>
        <p:nvSpPr>
          <p:cNvPr id="13" name="Right Arrow 12"/>
          <p:cNvSpPr/>
          <p:nvPr/>
        </p:nvSpPr>
        <p:spPr>
          <a:xfrm rot="2001892">
            <a:off x="2947988" y="2971800"/>
            <a:ext cx="977900" cy="485775"/>
          </a:xfrm>
          <a:prstGeom prst="rightArrow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Right Arrow 13"/>
          <p:cNvSpPr/>
          <p:nvPr/>
        </p:nvSpPr>
        <p:spPr>
          <a:xfrm rot="17944510">
            <a:off x="3313113" y="4646613"/>
            <a:ext cx="979487" cy="484187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Right Arrow 15"/>
          <p:cNvSpPr/>
          <p:nvPr/>
        </p:nvSpPr>
        <p:spPr>
          <a:xfrm rot="19086895">
            <a:off x="5218113" y="3008313"/>
            <a:ext cx="977900" cy="484187"/>
          </a:xfrm>
          <a:prstGeom prst="rightArrow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Right Arrow 22"/>
          <p:cNvSpPr/>
          <p:nvPr/>
        </p:nvSpPr>
        <p:spPr>
          <a:xfrm>
            <a:off x="5638800" y="3733800"/>
            <a:ext cx="762000" cy="484188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Right Arrow 23"/>
          <p:cNvSpPr/>
          <p:nvPr/>
        </p:nvSpPr>
        <p:spPr>
          <a:xfrm rot="3124762">
            <a:off x="5260182" y="4636294"/>
            <a:ext cx="977900" cy="484187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Right Arrow 21"/>
          <p:cNvSpPr/>
          <p:nvPr/>
        </p:nvSpPr>
        <p:spPr>
          <a:xfrm>
            <a:off x="3352800" y="3886200"/>
            <a:ext cx="609600" cy="484188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Rectangle 2"/>
          <p:cNvSpPr txBox="1"/>
          <p:nvPr/>
        </p:nvSpPr>
        <p:spPr bwMode="auto">
          <a:xfrm>
            <a:off x="0" y="0"/>
            <a:ext cx="8915400" cy="10541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pPr algn="ctr">
              <a:defRPr/>
            </a:pPr>
            <a:r>
              <a:rPr lang="en-US" sz="4000" b="1" dirty="0">
                <a:solidFill>
                  <a:srgbClr val="FF000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CHỨC NĂNG CỦA RUỘT NON</a:t>
            </a:r>
          </a:p>
        </p:txBody>
      </p:sp>
      <p:sp>
        <p:nvSpPr>
          <p:cNvPr id="142352" name="Content Placeholder 2"/>
          <p:cNvSpPr txBox="1"/>
          <p:nvPr/>
        </p:nvSpPr>
        <p:spPr bwMode="auto">
          <a:xfrm>
            <a:off x="0" y="1371600"/>
            <a:ext cx="2590800" cy="533400"/>
          </a:xfrm>
          <a:prstGeom prst="rect">
            <a:avLst/>
          </a:prstGeom>
          <a:solidFill>
            <a:schemeClr val="bg1"/>
          </a:solidFill>
          <a:ln w="9525">
            <a:solidFill>
              <a:srgbClr val="00B0F0"/>
            </a:solidFill>
            <a:miter lim="800000"/>
          </a:ln>
        </p:spPr>
        <p:txBody>
          <a:bodyPr/>
          <a:lstStyle/>
          <a:p>
            <a:pPr marL="319405" indent="-319405"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None/>
            </a:pPr>
            <a:r>
              <a:rPr lang="en-US" sz="2900">
                <a:latin typeface="Times New Roman" panose="02020603050405020304" pitchFamily="18" charset="0"/>
                <a:cs typeface="Times New Roman" panose="02020603050405020304" pitchFamily="18" charset="0"/>
              </a:rPr>
              <a:t>Tiêu hóa lipid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000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2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2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allAtOnce" animBg="1"/>
      <p:bldP spid="4" grpId="0" build="allAtOnce"/>
      <p:bldP spid="5" grpId="0" build="allAtOnce"/>
      <p:bldP spid="6" grpId="0" build="allAtOnce"/>
      <p:bldP spid="7" grpId="0" build="allAtOnce"/>
      <p:bldP spid="8" grpId="0" build="allAtOnce"/>
      <p:bldP spid="9" grpId="0" build="allAtOnce" animBg="1"/>
      <p:bldP spid="13" grpId="0" animBg="1"/>
      <p:bldP spid="14" grpId="0" animBg="1"/>
      <p:bldP spid="16" grpId="0" animBg="1"/>
      <p:bldP spid="23" grpId="0" animBg="1"/>
      <p:bldP spid="24" grpId="0" animBg="1"/>
      <p:bldP spid="22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/>
          <p:nvPr/>
        </p:nvSpPr>
        <p:spPr bwMode="auto">
          <a:xfrm>
            <a:off x="762000" y="4114800"/>
            <a:ext cx="1447800" cy="609600"/>
          </a:xfrm>
          <a:prstGeom prst="rect">
            <a:avLst/>
          </a:prstGeom>
          <a:solidFill>
            <a:srgbClr val="FFC000"/>
          </a:solidFill>
          <a:ln w="9525">
            <a:noFill/>
            <a:miter lim="800000"/>
          </a:ln>
        </p:spPr>
        <p:txBody>
          <a:bodyPr/>
          <a:lstStyle/>
          <a:p>
            <a:pPr marL="319405" indent="-319405"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None/>
            </a:pPr>
            <a:r>
              <a:rPr lang="en-US" sz="29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Tinh bột </a:t>
            </a:r>
          </a:p>
        </p:txBody>
      </p:sp>
      <p:sp>
        <p:nvSpPr>
          <p:cNvPr id="5" name="Content Placeholder 2"/>
          <p:cNvSpPr txBox="1"/>
          <p:nvPr/>
        </p:nvSpPr>
        <p:spPr bwMode="auto">
          <a:xfrm>
            <a:off x="3657600" y="5943600"/>
            <a:ext cx="1447800" cy="6096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>
            <a:noFill/>
            <a:miter lim="800000"/>
          </a:ln>
        </p:spPr>
        <p:txBody>
          <a:bodyPr/>
          <a:lstStyle/>
          <a:p>
            <a:pPr marL="319405" indent="-319405"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lang="en-US" sz="29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Maltase  </a:t>
            </a:r>
          </a:p>
        </p:txBody>
      </p:sp>
      <p:sp>
        <p:nvSpPr>
          <p:cNvPr id="6" name="Content Placeholder 2"/>
          <p:cNvSpPr txBox="1"/>
          <p:nvPr/>
        </p:nvSpPr>
        <p:spPr>
          <a:xfrm>
            <a:off x="3657600" y="4114800"/>
            <a:ext cx="1447800" cy="6096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>
            <a:normAutofit/>
          </a:bodyPr>
          <a:lstStyle/>
          <a:p>
            <a:pPr marL="320040" indent="-320040" fontAlgn="auto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ct val="60000"/>
              <a:buFont typeface="Wingdings" panose="05000000000000000000"/>
              <a:buNone/>
              <a:defRPr/>
            </a:pPr>
            <a:r>
              <a:rPr lang="en-US" sz="29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Maltose </a:t>
            </a:r>
          </a:p>
        </p:txBody>
      </p:sp>
      <p:sp>
        <p:nvSpPr>
          <p:cNvPr id="7" name="Content Placeholder 2"/>
          <p:cNvSpPr txBox="1"/>
          <p:nvPr/>
        </p:nvSpPr>
        <p:spPr>
          <a:xfrm>
            <a:off x="685800" y="2667000"/>
            <a:ext cx="1447800" cy="6096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>
            <a:normAutofit fontScale="92500"/>
          </a:bodyPr>
          <a:lstStyle/>
          <a:p>
            <a:pPr marL="320040" indent="-320040" fontAlgn="auto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ct val="60000"/>
              <a:buFont typeface="Wingdings" panose="05000000000000000000"/>
              <a:buNone/>
              <a:defRPr/>
            </a:pPr>
            <a:r>
              <a:rPr lang="en-US" sz="29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Amylase  </a:t>
            </a:r>
          </a:p>
        </p:txBody>
      </p:sp>
      <p:sp>
        <p:nvSpPr>
          <p:cNvPr id="8" name="Content Placeholder 2"/>
          <p:cNvSpPr txBox="1"/>
          <p:nvPr/>
        </p:nvSpPr>
        <p:spPr bwMode="auto">
          <a:xfrm>
            <a:off x="6705600" y="4114800"/>
            <a:ext cx="1447800" cy="609600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</a:ln>
        </p:spPr>
        <p:txBody>
          <a:bodyPr/>
          <a:lstStyle/>
          <a:p>
            <a:pPr marL="319405" indent="-319405"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None/>
            </a:pPr>
            <a:r>
              <a:rPr lang="en-US" sz="29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Glucose  </a:t>
            </a:r>
          </a:p>
        </p:txBody>
      </p:sp>
      <p:sp>
        <p:nvSpPr>
          <p:cNvPr id="9" name="Down Arrow 8"/>
          <p:cNvSpPr/>
          <p:nvPr/>
        </p:nvSpPr>
        <p:spPr>
          <a:xfrm>
            <a:off x="1143000" y="3505200"/>
            <a:ext cx="484188" cy="3810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ight Arrow 9"/>
          <p:cNvSpPr/>
          <p:nvPr/>
        </p:nvSpPr>
        <p:spPr>
          <a:xfrm>
            <a:off x="2438400" y="4191000"/>
            <a:ext cx="977900" cy="4841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Down Arrow 10"/>
          <p:cNvSpPr/>
          <p:nvPr/>
        </p:nvSpPr>
        <p:spPr>
          <a:xfrm rot="10800000">
            <a:off x="4114800" y="4800600"/>
            <a:ext cx="484188" cy="9779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ight Arrow 11"/>
          <p:cNvSpPr/>
          <p:nvPr/>
        </p:nvSpPr>
        <p:spPr>
          <a:xfrm>
            <a:off x="5486400" y="4267200"/>
            <a:ext cx="977900" cy="4841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3371" name="Content Placeholder 2"/>
          <p:cNvSpPr txBox="1"/>
          <p:nvPr/>
        </p:nvSpPr>
        <p:spPr bwMode="auto">
          <a:xfrm>
            <a:off x="0" y="1371600"/>
            <a:ext cx="2590800" cy="533400"/>
          </a:xfrm>
          <a:prstGeom prst="rect">
            <a:avLst/>
          </a:prstGeom>
          <a:solidFill>
            <a:schemeClr val="bg1"/>
          </a:solidFill>
          <a:ln w="9525">
            <a:solidFill>
              <a:srgbClr val="00B0F0"/>
            </a:solidFill>
            <a:miter lim="800000"/>
          </a:ln>
        </p:spPr>
        <p:txBody>
          <a:bodyPr/>
          <a:lstStyle/>
          <a:p>
            <a:pPr marL="319405" indent="-319405"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None/>
            </a:pPr>
            <a:r>
              <a:rPr lang="en-US" sz="2900">
                <a:latin typeface="Times New Roman" panose="02020603050405020304" pitchFamily="18" charset="0"/>
                <a:cs typeface="Times New Roman" panose="02020603050405020304" pitchFamily="18" charset="0"/>
              </a:rPr>
              <a:t>Tiêu hóa glucid</a:t>
            </a:r>
          </a:p>
        </p:txBody>
      </p:sp>
      <p:sp>
        <p:nvSpPr>
          <p:cNvPr id="16" name="Rectangle 2"/>
          <p:cNvSpPr txBox="1"/>
          <p:nvPr/>
        </p:nvSpPr>
        <p:spPr bwMode="auto">
          <a:xfrm>
            <a:off x="0" y="152400"/>
            <a:ext cx="8915400" cy="10541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pPr algn="ctr">
              <a:defRPr/>
            </a:pPr>
            <a:r>
              <a:rPr lang="en-US" sz="4000" b="1" dirty="0">
                <a:solidFill>
                  <a:srgbClr val="FF000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CHỨC NĂNG CỦA RUỘT NON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000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00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2000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2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allAtOnce" animBg="1"/>
      <p:bldP spid="5" grpId="0" build="allAtOnce" animBg="1"/>
      <p:bldP spid="6" grpId="0" build="allAtOnce" animBg="1"/>
      <p:bldP spid="7" grpId="0" build="allAtOnce" animBg="1"/>
      <p:bldP spid="8" grpId="0" build="allAtOnce" animBg="1"/>
      <p:bldP spid="9" grpId="0" animBg="1"/>
      <p:bldP spid="10" grpId="0" animBg="1"/>
      <p:bldP spid="11" grpId="0" animBg="1"/>
      <p:bldP spid="12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Content Placeholder 2"/>
          <p:cNvSpPr>
            <a:spLocks noGrp="1"/>
          </p:cNvSpPr>
          <p:nvPr>
            <p:ph sz="quarter" idx="1"/>
          </p:nvPr>
        </p:nvSpPr>
        <p:spPr>
          <a:xfrm>
            <a:off x="152400" y="838200"/>
            <a:ext cx="8686800" cy="685800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en-US" sz="36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4. Hoạt động bài tiết dịch mật: </a:t>
            </a:r>
            <a:r>
              <a:rPr lang="en-US" sz="2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hỗ trợ tiêu hóa và hấp thu chất béo</a:t>
            </a:r>
          </a:p>
        </p:txBody>
      </p:sp>
      <p:sp>
        <p:nvSpPr>
          <p:cNvPr id="4" name="Content Placeholder 2"/>
          <p:cNvSpPr txBox="1"/>
          <p:nvPr/>
        </p:nvSpPr>
        <p:spPr bwMode="auto">
          <a:xfrm>
            <a:off x="5410200" y="4114800"/>
            <a:ext cx="990600" cy="609600"/>
          </a:xfrm>
          <a:prstGeom prst="rect">
            <a:avLst/>
          </a:prstGeom>
          <a:solidFill>
            <a:schemeClr val="bg1"/>
          </a:solidFill>
          <a:ln w="9525">
            <a:solidFill>
              <a:srgbClr val="00B0F0"/>
            </a:solidFill>
            <a:miter lim="800000"/>
          </a:ln>
        </p:spPr>
        <p:txBody>
          <a:bodyPr/>
          <a:lstStyle/>
          <a:p>
            <a:pPr marL="319405" indent="-319405"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None/>
            </a:pPr>
            <a:r>
              <a:rPr lang="en-US" sz="2900">
                <a:latin typeface="Times New Roman" panose="02020603050405020304" pitchFamily="18" charset="0"/>
                <a:cs typeface="Times New Roman" panose="02020603050405020304" pitchFamily="18" charset="0"/>
              </a:rPr>
              <a:t>Na  </a:t>
            </a:r>
          </a:p>
        </p:txBody>
      </p:sp>
      <p:sp>
        <p:nvSpPr>
          <p:cNvPr id="5" name="Content Placeholder 2"/>
          <p:cNvSpPr txBox="1"/>
          <p:nvPr/>
        </p:nvSpPr>
        <p:spPr bwMode="auto">
          <a:xfrm>
            <a:off x="3352800" y="3733800"/>
            <a:ext cx="1447800" cy="12192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>
            <a:noFill/>
            <a:miter lim="800000"/>
          </a:ln>
        </p:spPr>
        <p:txBody>
          <a:bodyPr/>
          <a:lstStyle/>
          <a:p>
            <a:pPr marL="319405" indent="-319405" algn="ctr"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lang="en-US" sz="29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Acid</a:t>
            </a:r>
          </a:p>
          <a:p>
            <a:pPr marL="319405" indent="-319405" algn="ctr"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lang="en-US" sz="29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Mật </a:t>
            </a:r>
          </a:p>
        </p:txBody>
      </p:sp>
      <p:sp>
        <p:nvSpPr>
          <p:cNvPr id="6" name="Content Placeholder 2"/>
          <p:cNvSpPr txBox="1"/>
          <p:nvPr/>
        </p:nvSpPr>
        <p:spPr bwMode="auto">
          <a:xfrm>
            <a:off x="990600" y="4038600"/>
            <a:ext cx="1447800" cy="609600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</a:ln>
        </p:spPr>
        <p:txBody>
          <a:bodyPr/>
          <a:lstStyle/>
          <a:p>
            <a:pPr marL="319405" indent="-319405"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None/>
            </a:pPr>
            <a:r>
              <a:rPr lang="en-US" sz="29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TB </a:t>
            </a:r>
            <a:r>
              <a:rPr lang="en-US" sz="29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Gan</a:t>
            </a:r>
            <a:r>
              <a:rPr lang="en-US" sz="29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7" name="Content Placeholder 2"/>
          <p:cNvSpPr txBox="1"/>
          <p:nvPr/>
        </p:nvSpPr>
        <p:spPr bwMode="auto">
          <a:xfrm>
            <a:off x="1066800" y="6019800"/>
            <a:ext cx="1447800" cy="6096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>
            <a:noFill/>
            <a:miter lim="800000"/>
          </a:ln>
        </p:spPr>
        <p:txBody>
          <a:bodyPr/>
          <a:lstStyle/>
          <a:p>
            <a:pPr marL="319405" indent="-319405" algn="ctr"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lang="en-US" sz="29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Acetat</a:t>
            </a:r>
            <a:r>
              <a:rPr lang="en-US" sz="29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</p:txBody>
      </p:sp>
      <p:sp>
        <p:nvSpPr>
          <p:cNvPr id="8" name="Content Placeholder 2"/>
          <p:cNvSpPr txBox="1"/>
          <p:nvPr/>
        </p:nvSpPr>
        <p:spPr bwMode="auto">
          <a:xfrm>
            <a:off x="762000" y="2362200"/>
            <a:ext cx="2057400" cy="6096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>
            <a:noFill/>
            <a:miter lim="800000"/>
          </a:ln>
        </p:spPr>
        <p:txBody>
          <a:bodyPr/>
          <a:lstStyle/>
          <a:p>
            <a:pPr marL="319405" indent="-319405" algn="ctr"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lang="en-US" sz="29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Cholesterol  </a:t>
            </a:r>
          </a:p>
        </p:txBody>
      </p:sp>
      <p:sp>
        <p:nvSpPr>
          <p:cNvPr id="9" name="Content Placeholder 2"/>
          <p:cNvSpPr txBox="1"/>
          <p:nvPr/>
        </p:nvSpPr>
        <p:spPr>
          <a:xfrm>
            <a:off x="7315200" y="4038600"/>
            <a:ext cx="1447800" cy="6096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>
            <a:normAutofit fontScale="85000" lnSpcReduction="10000"/>
          </a:bodyPr>
          <a:lstStyle/>
          <a:p>
            <a:pPr marL="320040" indent="-320040" algn="ctr" fontAlgn="auto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ct val="60000"/>
              <a:buFont typeface="Wingdings" panose="05000000000000000000"/>
              <a:buNone/>
              <a:defRPr/>
            </a:pPr>
            <a:r>
              <a:rPr lang="en-US" sz="29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Muối</a:t>
            </a:r>
            <a:r>
              <a:rPr lang="en-US" sz="29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9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mật</a:t>
            </a:r>
            <a:r>
              <a:rPr lang="en-US" sz="29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10" name="Content Placeholder 2"/>
          <p:cNvSpPr txBox="1"/>
          <p:nvPr/>
        </p:nvSpPr>
        <p:spPr>
          <a:xfrm>
            <a:off x="7315200" y="5562600"/>
            <a:ext cx="1447800" cy="6096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>
            <a:normAutofit fontScale="92500"/>
          </a:bodyPr>
          <a:lstStyle/>
          <a:p>
            <a:pPr marL="320040" indent="-320040" algn="ctr" fontAlgn="auto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ct val="60000"/>
              <a:buFont typeface="Wingdings" panose="05000000000000000000"/>
              <a:buNone/>
              <a:defRPr/>
            </a:pPr>
            <a:r>
              <a:rPr lang="en-US" sz="29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Chất</a:t>
            </a:r>
            <a:r>
              <a:rPr lang="en-US" sz="29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9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béo</a:t>
            </a:r>
            <a:r>
              <a:rPr lang="en-US" sz="29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13" name="Right Arrow 12"/>
          <p:cNvSpPr/>
          <p:nvPr/>
        </p:nvSpPr>
        <p:spPr>
          <a:xfrm rot="5400000">
            <a:off x="1375569" y="3272631"/>
            <a:ext cx="628650" cy="4841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Down Arrow 13"/>
          <p:cNvSpPr/>
          <p:nvPr/>
        </p:nvSpPr>
        <p:spPr>
          <a:xfrm rot="10800000">
            <a:off x="1447800" y="4800600"/>
            <a:ext cx="484188" cy="9779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ight Arrow 14"/>
          <p:cNvSpPr/>
          <p:nvPr/>
        </p:nvSpPr>
        <p:spPr>
          <a:xfrm>
            <a:off x="2438400" y="4191000"/>
            <a:ext cx="762000" cy="4841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Cross 15"/>
          <p:cNvSpPr/>
          <p:nvPr/>
        </p:nvSpPr>
        <p:spPr>
          <a:xfrm>
            <a:off x="4876800" y="4267200"/>
            <a:ext cx="381000" cy="381000"/>
          </a:xfrm>
          <a:prstGeom prst="plus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Right Arrow 16"/>
          <p:cNvSpPr/>
          <p:nvPr/>
        </p:nvSpPr>
        <p:spPr>
          <a:xfrm>
            <a:off x="6477000" y="4114800"/>
            <a:ext cx="685800" cy="4841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Down Arrow 17"/>
          <p:cNvSpPr/>
          <p:nvPr/>
        </p:nvSpPr>
        <p:spPr>
          <a:xfrm>
            <a:off x="7696200" y="4876800"/>
            <a:ext cx="484188" cy="4572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Content Placeholder 2"/>
          <p:cNvSpPr txBox="1"/>
          <p:nvPr/>
        </p:nvSpPr>
        <p:spPr bwMode="auto">
          <a:xfrm>
            <a:off x="6248400" y="4800600"/>
            <a:ext cx="1371600" cy="6096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</a:ln>
        </p:spPr>
        <p:txBody>
          <a:bodyPr/>
          <a:lstStyle/>
          <a:p>
            <a:pPr marL="319405" indent="-319405"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None/>
            </a:pPr>
            <a:r>
              <a:rPr lang="en-US" sz="2900">
                <a:latin typeface="Times New Roman" panose="02020603050405020304" pitchFamily="18" charset="0"/>
                <a:cs typeface="Times New Roman" panose="02020603050405020304" pitchFamily="18" charset="0"/>
              </a:rPr>
              <a:t>Hấp thu </a:t>
            </a:r>
          </a:p>
        </p:txBody>
      </p:sp>
      <p:sp>
        <p:nvSpPr>
          <p:cNvPr id="21" name="Rectangle 2"/>
          <p:cNvSpPr txBox="1"/>
          <p:nvPr/>
        </p:nvSpPr>
        <p:spPr bwMode="auto">
          <a:xfrm>
            <a:off x="0" y="0"/>
            <a:ext cx="8915400" cy="10541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pPr algn="ctr">
              <a:defRPr/>
            </a:pPr>
            <a:r>
              <a:rPr lang="en-US" sz="4000" b="1" dirty="0">
                <a:solidFill>
                  <a:srgbClr val="FF000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CHỨC NĂNG CỦA RUỘT NON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0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00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00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20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2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2000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2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2000"/>
                                        <p:tgtEl>
                                          <p:spTgt spid="1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20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2000"/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2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allAtOnce" animBg="1"/>
      <p:bldP spid="5" grpId="0" build="allAtOnce" animBg="1"/>
      <p:bldP spid="6" grpId="0" build="allAtOnce" animBg="1"/>
      <p:bldP spid="7" grpId="0" build="allAtOnce" animBg="1"/>
      <p:bldP spid="8" grpId="0" build="allAtOnce" animBg="1"/>
      <p:bldP spid="9" grpId="0" build="allAtOnce" animBg="1"/>
      <p:bldP spid="10" grpId="0" build="allAtOnce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build="allAtOnce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0" y="990600"/>
            <a:ext cx="6019800" cy="4495800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  <a:defRPr/>
            </a:pPr>
            <a:r>
              <a:rPr lang="en-US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5. </a:t>
            </a:r>
            <a:r>
              <a:rPr lang="en-US" sz="3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Hấp</a:t>
            </a:r>
            <a:r>
              <a:rPr lang="en-US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thu</a:t>
            </a:r>
            <a:r>
              <a:rPr lang="en-US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chất</a:t>
            </a:r>
            <a:endParaRPr lang="en-US" sz="36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defRPr/>
            </a:pPr>
            <a:r>
              <a:rPr lang="en-US" sz="2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Quá</a:t>
            </a: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tiêu</a:t>
            </a: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hóa</a:t>
            </a: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hấp</a:t>
            </a: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thu</a:t>
            </a: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xảy</a:t>
            </a: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ra</a:t>
            </a: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chủ</a:t>
            </a: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yếu</a:t>
            </a: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ở </a:t>
            </a:r>
            <a:r>
              <a:rPr lang="en-US" sz="2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ruột</a:t>
            </a: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non.</a:t>
            </a:r>
          </a:p>
          <a:p>
            <a:pPr eaLnBrk="1" hangingPunct="1">
              <a:defRPr/>
            </a:pPr>
            <a:r>
              <a:rPr lang="en-US" sz="2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niêm</a:t>
            </a: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mạc</a:t>
            </a: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nhiều</a:t>
            </a: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nhung</a:t>
            </a: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mao</a:t>
            </a: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làm</a:t>
            </a: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tăng</a:t>
            </a: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tích</a:t>
            </a: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hấp</a:t>
            </a: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thu</a:t>
            </a:r>
            <a:endParaRPr lang="en-US" sz="28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 eaLnBrk="1" hangingPunct="1">
              <a:buFont typeface="Wingdings" panose="05000000000000000000" pitchFamily="2" charset="2"/>
              <a:buAutoNum type="arabicPeriod"/>
              <a:defRPr/>
            </a:pP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Chất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dinh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dưỡng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protid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aa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),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glucid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monosacharid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), lipid  (glycerol, acid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béo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514350" indent="-514350" eaLnBrk="1" hangingPunct="1">
              <a:buFont typeface="Wingdings" panose="05000000000000000000" pitchFamily="2" charset="2"/>
              <a:buAutoNum type="arabicPeriod"/>
              <a:defRPr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Vitamin : vitamin tan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nước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tan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dầu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tá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tràng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hỗng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tràng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&gt;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hồi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tràng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514350" indent="-514350" eaLnBrk="1" hangingPunct="1">
              <a:buFont typeface="Wingdings" panose="05000000000000000000" pitchFamily="2" charset="2"/>
              <a:buAutoNum type="arabicPeriod"/>
              <a:defRPr/>
            </a:pP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Nước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chất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điện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giải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Na,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Cl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K, Ca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2"/>
          <p:cNvSpPr txBox="1"/>
          <p:nvPr/>
        </p:nvSpPr>
        <p:spPr bwMode="auto">
          <a:xfrm>
            <a:off x="228600" y="88900"/>
            <a:ext cx="8915400" cy="10541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pPr algn="ctr">
              <a:defRPr/>
            </a:pPr>
            <a:r>
              <a:rPr lang="en-US" sz="4000" b="1" dirty="0">
                <a:solidFill>
                  <a:srgbClr val="FF000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CHỨC NĂNG CỦA RUỘT NON</a:t>
            </a:r>
          </a:p>
        </p:txBody>
      </p:sp>
      <p:pic>
        <p:nvPicPr>
          <p:cNvPr id="147460" name="Picture 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867400" y="1295400"/>
            <a:ext cx="3276600" cy="2943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7461" name="Picture 7"/>
          <p:cNvPicPr>
            <a:picLocks noChangeAspect="1" noChangeArrowheads="1"/>
          </p:cNvPicPr>
          <p:nvPr/>
        </p:nvPicPr>
        <p:blipFill>
          <a:blip r:embed="rId3"/>
          <a:srcRect l="30435" t="15858" r="26086" b="8144"/>
          <a:stretch>
            <a:fillRect/>
          </a:stretch>
        </p:blipFill>
        <p:spPr bwMode="auto">
          <a:xfrm>
            <a:off x="6096000" y="4183063"/>
            <a:ext cx="3048000" cy="2674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Q:  </a:t>
                </a:r>
                <a:r>
                  <a:rPr lang="en-US" dirty="0" err="1" smtClean="0"/>
                  <a:t>Cơ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chế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hấp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thu</a:t>
                </a:r>
                <a:r>
                  <a:rPr lang="en-US" dirty="0" smtClean="0"/>
                  <a:t> DD </a:t>
                </a:r>
                <a:r>
                  <a:rPr lang="en-US" dirty="0" err="1" smtClean="0"/>
                  <a:t>tại</a:t>
                </a:r>
                <a:r>
                  <a:rPr lang="en-US" dirty="0" smtClean="0"/>
                  <a:t> RN? (</a:t>
                </a:r>
                <a:r>
                  <a:rPr lang="en-US" i="1" dirty="0" smtClean="0"/>
                  <a:t>he-tieu-hoa</a:t>
                </a:r>
                <a:r>
                  <a:rPr lang="en-US" i="1" dirty="0"/>
                  <a:t>-</a:t>
                </a:r>
                <a:r>
                  <a:rPr lang="en-US" i="1" dirty="0" smtClean="0"/>
                  <a:t>2 – 53:00</a:t>
                </a:r>
                <a:r>
                  <a:rPr lang="en-US" dirty="0" smtClean="0"/>
                  <a:t>)</a:t>
                </a:r>
              </a:p>
              <a:p>
                <a:r>
                  <a:rPr lang="en-US" dirty="0" smtClean="0"/>
                  <a:t>A: DD </a:t>
                </a:r>
                <a:r>
                  <a:rPr lang="en-US" dirty="0" smtClean="0">
                    <a:sym typeface="Wingdings" panose="05000000000000000000" pitchFamily="2" charset="2"/>
                  </a:rPr>
                  <a:t> </a:t>
                </a:r>
                <a:r>
                  <a:rPr lang="en-US" dirty="0" err="1" smtClean="0">
                    <a:sym typeface="Wingdings" panose="05000000000000000000" pitchFamily="2" charset="2"/>
                  </a:rPr>
                  <a:t>nội</a:t>
                </a:r>
                <a:r>
                  <a:rPr lang="en-US" dirty="0" smtClean="0">
                    <a:sym typeface="Wingdings" panose="05000000000000000000" pitchFamily="2" charset="2"/>
                  </a:rPr>
                  <a:t> </a:t>
                </a:r>
                <a:r>
                  <a:rPr lang="en-US" dirty="0" err="1" smtClean="0">
                    <a:sym typeface="Wingdings" panose="05000000000000000000" pitchFamily="2" charset="2"/>
                  </a:rPr>
                  <a:t>bào</a:t>
                </a:r>
                <a:r>
                  <a:rPr lang="en-US" dirty="0" smtClean="0">
                    <a:sym typeface="Wingdings" panose="05000000000000000000" pitchFamily="2" charset="2"/>
                  </a:rPr>
                  <a:t>  </a:t>
                </a:r>
                <a:r>
                  <a:rPr lang="en-US" dirty="0" err="1" smtClean="0">
                    <a:sym typeface="Wingdings" panose="05000000000000000000" pitchFamily="2" charset="2"/>
                  </a:rPr>
                  <a:t>mô</a:t>
                </a:r>
                <a:r>
                  <a:rPr lang="en-US" dirty="0" smtClean="0">
                    <a:sym typeface="Wingdings" panose="05000000000000000000" pitchFamily="2" charset="2"/>
                  </a:rPr>
                  <a:t> </a:t>
                </a:r>
                <a:r>
                  <a:rPr lang="en-US" dirty="0" err="1" smtClean="0">
                    <a:sym typeface="Wingdings" panose="05000000000000000000" pitchFamily="2" charset="2"/>
                  </a:rPr>
                  <a:t>kẽ</a:t>
                </a:r>
                <a:r>
                  <a:rPr lang="en-US" dirty="0" smtClean="0">
                    <a:sym typeface="Wingdings" panose="05000000000000000000" pitchFamily="2" charset="2"/>
                  </a:rPr>
                  <a:t>  </a:t>
                </a:r>
                <a:r>
                  <a:rPr lang="en-US" dirty="0" err="1" smtClean="0">
                    <a:sym typeface="Wingdings" panose="05000000000000000000" pitchFamily="2" charset="2"/>
                  </a:rPr>
                  <a:t>mạch</a:t>
                </a:r>
                <a:r>
                  <a:rPr lang="en-US" dirty="0" smtClean="0">
                    <a:sym typeface="Wingdings" panose="05000000000000000000" pitchFamily="2" charset="2"/>
                  </a:rPr>
                  <a:t> </a:t>
                </a:r>
                <a:r>
                  <a:rPr lang="en-US" dirty="0" err="1" smtClean="0">
                    <a:sym typeface="Wingdings" panose="05000000000000000000" pitchFamily="2" charset="2"/>
                  </a:rPr>
                  <a:t>máu</a:t>
                </a:r>
                <a:r>
                  <a:rPr lang="en-US" dirty="0" smtClean="0">
                    <a:sym typeface="Wingdings" panose="05000000000000000000" pitchFamily="2" charset="2"/>
                  </a:rPr>
                  <a:t>. </a:t>
                </a:r>
                <a:r>
                  <a:rPr lang="en-US" dirty="0" err="1" smtClean="0">
                    <a:sym typeface="Wingdings" panose="05000000000000000000" pitchFamily="2" charset="2"/>
                  </a:rPr>
                  <a:t>Tuân</a:t>
                </a:r>
                <a:r>
                  <a:rPr lang="en-US" dirty="0" smtClean="0">
                    <a:sym typeface="Wingdings" panose="05000000000000000000" pitchFamily="2" charset="2"/>
                  </a:rPr>
                  <a:t> </a:t>
                </a:r>
                <a:r>
                  <a:rPr lang="en-US" dirty="0" err="1" smtClean="0">
                    <a:sym typeface="Wingdings" panose="05000000000000000000" pitchFamily="2" charset="2"/>
                  </a:rPr>
                  <a:t>theo</a:t>
                </a:r>
                <a:r>
                  <a:rPr lang="en-US" dirty="0" smtClean="0">
                    <a:sym typeface="Wingdings" panose="05000000000000000000" pitchFamily="2" charset="2"/>
                  </a:rPr>
                  <a:t> 2 ng/</a:t>
                </a:r>
                <a:r>
                  <a:rPr lang="en-US" dirty="0" err="1" smtClean="0">
                    <a:sym typeface="Wingdings" panose="05000000000000000000" pitchFamily="2" charset="2"/>
                  </a:rPr>
                  <a:t>tắc</a:t>
                </a:r>
                <a:r>
                  <a:rPr lang="en-US" dirty="0" smtClean="0">
                    <a:sym typeface="Wingdings" panose="05000000000000000000" pitchFamily="2" charset="2"/>
                  </a:rPr>
                  <a:t>: </a:t>
                </a:r>
              </a:p>
              <a:p>
                <a:pPr lvl="1">
                  <a:buFont typeface="Wingdings" panose="05000000000000000000" pitchFamily="2" charset="2"/>
                  <a:buChar char="q"/>
                </a:pPr>
                <a:r>
                  <a:rPr lang="en-US" dirty="0" err="1" smtClean="0">
                    <a:sym typeface="Wingdings" panose="05000000000000000000" pitchFamily="2" charset="2"/>
                  </a:rPr>
                  <a:t>khuếch</a:t>
                </a:r>
                <a:r>
                  <a:rPr lang="en-US" dirty="0" smtClean="0">
                    <a:sym typeface="Wingdings" panose="05000000000000000000" pitchFamily="2" charset="2"/>
                  </a:rPr>
                  <a:t> </a:t>
                </a:r>
                <a:r>
                  <a:rPr lang="en-US" dirty="0" err="1" smtClean="0">
                    <a:sym typeface="Wingdings" panose="05000000000000000000" pitchFamily="2" charset="2"/>
                  </a:rPr>
                  <a:t>tán</a:t>
                </a:r>
                <a:r>
                  <a:rPr lang="en-US" dirty="0" smtClean="0">
                    <a:sym typeface="Wingdings" panose="05000000000000000000" pitchFamily="2" charset="2"/>
                  </a:rPr>
                  <a:t> ion </a:t>
                </a:r>
                <a:r>
                  <a:rPr lang="en-US" dirty="0" err="1" smtClean="0">
                    <a:sym typeface="Wingdings" panose="05000000000000000000" pitchFamily="2" charset="2"/>
                  </a:rPr>
                  <a:t>từ</a:t>
                </a:r>
                <a:r>
                  <a:rPr lang="en-US" dirty="0" smtClean="0">
                    <a:sym typeface="Wingdings" panose="05000000000000000000" pitchFamily="2" charset="2"/>
                  </a:rPr>
                  <a:t> </a:t>
                </a:r>
                <a:r>
                  <a:rPr lang="en-US" dirty="0" err="1" smtClean="0">
                    <a:sym typeface="Wingdings" panose="05000000000000000000" pitchFamily="2" charset="2"/>
                  </a:rPr>
                  <a:t>nơi</a:t>
                </a:r>
                <a:r>
                  <a:rPr lang="en-US" dirty="0" smtClean="0">
                    <a:sym typeface="Wingdings" panose="05000000000000000000" pitchFamily="2" charset="2"/>
                  </a:rPr>
                  <a:t> </a:t>
                </a:r>
                <a:r>
                  <a:rPr lang="en-US" dirty="0" err="1" smtClean="0">
                    <a:sym typeface="Wingdings" panose="05000000000000000000" pitchFamily="2" charset="2"/>
                  </a:rPr>
                  <a:t>có</a:t>
                </a:r>
                <a:r>
                  <a:rPr lang="en-US" dirty="0" smtClean="0">
                    <a:sym typeface="Wingdings" panose="05000000000000000000" pitchFamily="2" charset="2"/>
                  </a:rPr>
                  <a:t> n/</a:t>
                </a:r>
                <a:r>
                  <a:rPr lang="en-US" dirty="0" err="1" smtClean="0">
                    <a:sym typeface="Wingdings" panose="05000000000000000000" pitchFamily="2" charset="2"/>
                  </a:rPr>
                  <a:t>độ</a:t>
                </a:r>
                <a:r>
                  <a:rPr lang="en-US" dirty="0" smtClean="0"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/>
                        <a:sym typeface="Wingdings" panose="05000000000000000000" pitchFamily="2" charset="2"/>
                      </a:rPr>
                      <m:t>↑</m:t>
                    </m:r>
                  </m:oMath>
                </a14:m>
                <a:r>
                  <a:rPr lang="en-US" dirty="0" smtClean="0">
                    <a:sym typeface="Wingdings" panose="05000000000000000000" pitchFamily="2" charset="2"/>
                  </a:rPr>
                  <a:t> sang ↓: </a:t>
                </a:r>
              </a:p>
              <a:p>
                <a:pPr lvl="2">
                  <a:buFont typeface="Arial" panose="020B0604020202020204" pitchFamily="34" charset="0"/>
                  <a:buChar char="•"/>
                </a:pPr>
                <a:r>
                  <a:rPr lang="en-US" dirty="0" err="1" smtClean="0">
                    <a:sym typeface="Wingdings" panose="05000000000000000000" pitchFamily="2" charset="2"/>
                  </a:rPr>
                  <a:t>Bên</a:t>
                </a:r>
                <a:r>
                  <a:rPr lang="en-US" dirty="0" smtClean="0">
                    <a:sym typeface="Wingdings" panose="05000000000000000000" pitchFamily="2" charset="2"/>
                  </a:rPr>
                  <a:t> </a:t>
                </a:r>
                <a:r>
                  <a:rPr lang="en-US" dirty="0" err="1">
                    <a:sym typeface="Wingdings" panose="05000000000000000000" pitchFamily="2" charset="2"/>
                  </a:rPr>
                  <a:t>trong</a:t>
                </a:r>
                <a:r>
                  <a:rPr lang="en-US" dirty="0">
                    <a:sym typeface="Wingdings" panose="05000000000000000000" pitchFamily="2" charset="2"/>
                  </a:rPr>
                  <a:t>: H</a:t>
                </a:r>
                <a:r>
                  <a:rPr lang="en-US" baseline="30000" dirty="0">
                    <a:sym typeface="Wingdings" panose="05000000000000000000" pitchFamily="2" charset="2"/>
                  </a:rPr>
                  <a:t>+</a:t>
                </a:r>
                <a:r>
                  <a:rPr lang="en-US" dirty="0">
                    <a:sym typeface="Wingdings" panose="05000000000000000000" pitchFamily="2" charset="2"/>
                  </a:rPr>
                  <a:t> </a:t>
                </a:r>
                <a:r>
                  <a:rPr lang="en-US" dirty="0" err="1">
                    <a:sym typeface="Wingdings" panose="05000000000000000000" pitchFamily="2" charset="2"/>
                  </a:rPr>
                  <a:t>và</a:t>
                </a:r>
                <a:r>
                  <a:rPr lang="en-US" dirty="0">
                    <a:sym typeface="Wingdings" panose="05000000000000000000" pitchFamily="2" charset="2"/>
                  </a:rPr>
                  <a:t> HCO</a:t>
                </a:r>
                <a:r>
                  <a:rPr lang="en-US" baseline="-25000" dirty="0">
                    <a:sym typeface="Wingdings" panose="05000000000000000000" pitchFamily="2" charset="2"/>
                  </a:rPr>
                  <a:t>3</a:t>
                </a:r>
                <a:r>
                  <a:rPr lang="en-US" dirty="0">
                    <a:sym typeface="Wingdings" panose="05000000000000000000" pitchFamily="2" charset="2"/>
                  </a:rPr>
                  <a:t> (s/</a:t>
                </a:r>
                <a:r>
                  <a:rPr lang="en-US" dirty="0" err="1">
                    <a:sym typeface="Wingdings" panose="05000000000000000000" pitchFamily="2" charset="2"/>
                  </a:rPr>
                  <a:t>ra</a:t>
                </a:r>
                <a:r>
                  <a:rPr lang="en-US" dirty="0">
                    <a:sym typeface="Wingdings" panose="05000000000000000000" pitchFamily="2" charset="2"/>
                  </a:rPr>
                  <a:t> </a:t>
                </a:r>
                <a:r>
                  <a:rPr lang="en-US" dirty="0" err="1">
                    <a:sym typeface="Wingdings" panose="05000000000000000000" pitchFamily="2" charset="2"/>
                  </a:rPr>
                  <a:t>từ</a:t>
                </a:r>
                <a:r>
                  <a:rPr lang="en-US" dirty="0">
                    <a:sym typeface="Wingdings" panose="05000000000000000000" pitchFamily="2" charset="2"/>
                  </a:rPr>
                  <a:t> q/</a:t>
                </a:r>
                <a:r>
                  <a:rPr lang="en-US" dirty="0" err="1">
                    <a:sym typeface="Wingdings" panose="05000000000000000000" pitchFamily="2" charset="2"/>
                  </a:rPr>
                  <a:t>tr</a:t>
                </a:r>
                <a:r>
                  <a:rPr lang="en-US" dirty="0">
                    <a:sym typeface="Wingdings" panose="05000000000000000000" pitchFamily="2" charset="2"/>
                  </a:rPr>
                  <a:t> h/</a:t>
                </a:r>
                <a:r>
                  <a:rPr lang="en-US" dirty="0" err="1">
                    <a:sym typeface="Wingdings" panose="05000000000000000000" pitchFamily="2" charset="2"/>
                  </a:rPr>
                  <a:t>hấp</a:t>
                </a:r>
                <a:r>
                  <a:rPr lang="en-US" dirty="0">
                    <a:sym typeface="Wingdings" panose="05000000000000000000" pitchFamily="2" charset="2"/>
                  </a:rPr>
                  <a:t> TB)</a:t>
                </a:r>
              </a:p>
              <a:p>
                <a:pPr lvl="2">
                  <a:buFont typeface="Arial" panose="020B0604020202020204" pitchFamily="34" charset="0"/>
                  <a:buChar char="•"/>
                </a:pPr>
                <a:r>
                  <a:rPr lang="en-US" dirty="0" err="1">
                    <a:sym typeface="Wingdings" panose="05000000000000000000" pitchFamily="2" charset="2"/>
                  </a:rPr>
                  <a:t>Bên</a:t>
                </a:r>
                <a:r>
                  <a:rPr lang="en-US" dirty="0">
                    <a:sym typeface="Wingdings" panose="05000000000000000000" pitchFamily="2" charset="2"/>
                  </a:rPr>
                  <a:t> </a:t>
                </a:r>
                <a:r>
                  <a:rPr lang="en-US" dirty="0" err="1">
                    <a:sym typeface="Wingdings" panose="05000000000000000000" pitchFamily="2" charset="2"/>
                  </a:rPr>
                  <a:t>ngoài</a:t>
                </a:r>
                <a:r>
                  <a:rPr lang="en-US" dirty="0">
                    <a:sym typeface="Wingdings" panose="05000000000000000000" pitchFamily="2" charset="2"/>
                  </a:rPr>
                  <a:t>: Na</a:t>
                </a:r>
                <a:r>
                  <a:rPr lang="en-US" baseline="30000" dirty="0">
                    <a:sym typeface="Wingdings" panose="05000000000000000000" pitchFamily="2" charset="2"/>
                  </a:rPr>
                  <a:t>+</a:t>
                </a:r>
                <a:r>
                  <a:rPr lang="en-US" dirty="0">
                    <a:sym typeface="Wingdings" panose="05000000000000000000" pitchFamily="2" charset="2"/>
                  </a:rPr>
                  <a:t> </a:t>
                </a:r>
                <a:r>
                  <a:rPr lang="en-US" dirty="0" err="1">
                    <a:sym typeface="Wingdings" panose="05000000000000000000" pitchFamily="2" charset="2"/>
                  </a:rPr>
                  <a:t>và</a:t>
                </a:r>
                <a:r>
                  <a:rPr lang="en-US" dirty="0">
                    <a:sym typeface="Wingdings" panose="05000000000000000000" pitchFamily="2" charset="2"/>
                  </a:rPr>
                  <a:t> Cl</a:t>
                </a:r>
                <a:r>
                  <a:rPr lang="en-US" baseline="30000" dirty="0">
                    <a:sym typeface="Wingdings" panose="05000000000000000000" pitchFamily="2" charset="2"/>
                  </a:rPr>
                  <a:t>-</a:t>
                </a:r>
                <a:r>
                  <a:rPr lang="en-US" dirty="0">
                    <a:sym typeface="Wingdings" panose="05000000000000000000" pitchFamily="2" charset="2"/>
                  </a:rPr>
                  <a:t> </a:t>
                </a:r>
                <a:br>
                  <a:rPr lang="en-US" dirty="0">
                    <a:sym typeface="Wingdings" panose="05000000000000000000" pitchFamily="2" charset="2"/>
                  </a:rPr>
                </a:br>
                <a:r>
                  <a:rPr lang="en-US" dirty="0">
                    <a:sym typeface="Wingdings" panose="05000000000000000000" pitchFamily="2" charset="2"/>
                  </a:rPr>
                  <a:t>=&gt; Cl</a:t>
                </a:r>
                <a:r>
                  <a:rPr lang="en-US" baseline="30000" dirty="0">
                    <a:sym typeface="Wingdings" panose="05000000000000000000" pitchFamily="2" charset="2"/>
                  </a:rPr>
                  <a:t>-</a:t>
                </a:r>
                <a:r>
                  <a:rPr lang="en-US" dirty="0">
                    <a:sym typeface="Wingdings" panose="05000000000000000000" pitchFamily="2" charset="2"/>
                  </a:rPr>
                  <a:t> get in, </a:t>
                </a:r>
                <a:r>
                  <a:rPr lang="en-US" dirty="0" err="1">
                    <a:sym typeface="Wingdings" panose="05000000000000000000" pitchFamily="2" charset="2"/>
                  </a:rPr>
                  <a:t>lôi</a:t>
                </a:r>
                <a:r>
                  <a:rPr lang="en-US" dirty="0">
                    <a:sym typeface="Wingdings" panose="05000000000000000000" pitchFamily="2" charset="2"/>
                  </a:rPr>
                  <a:t> </a:t>
                </a:r>
                <a:r>
                  <a:rPr lang="en-US" dirty="0" err="1">
                    <a:sym typeface="Wingdings" panose="05000000000000000000" pitchFamily="2" charset="2"/>
                  </a:rPr>
                  <a:t>theo</a:t>
                </a:r>
                <a:r>
                  <a:rPr lang="en-US" dirty="0">
                    <a:sym typeface="Wingdings" panose="05000000000000000000" pitchFamily="2" charset="2"/>
                  </a:rPr>
                  <a:t> Na</a:t>
                </a:r>
                <a:r>
                  <a:rPr lang="en-US" baseline="30000" dirty="0">
                    <a:sym typeface="Wingdings" panose="05000000000000000000" pitchFamily="2" charset="2"/>
                  </a:rPr>
                  <a:t>+</a:t>
                </a:r>
                <a:r>
                  <a:rPr lang="en-US" dirty="0">
                    <a:sym typeface="Wingdings" panose="05000000000000000000" pitchFamily="2" charset="2"/>
                  </a:rPr>
                  <a:t>  </a:t>
                </a:r>
                <a:br>
                  <a:rPr lang="en-US" dirty="0">
                    <a:sym typeface="Wingdings" panose="05000000000000000000" pitchFamily="2" charset="2"/>
                  </a:rPr>
                </a:br>
                <a:r>
                  <a:rPr lang="en-US" dirty="0">
                    <a:sym typeface="Wingdings" panose="05000000000000000000" pitchFamily="2" charset="2"/>
                  </a:rPr>
                  <a:t>=&gt; </a:t>
                </a:r>
                <a:r>
                  <a:rPr lang="en-US" dirty="0" err="1">
                    <a:sym typeface="Wingdings" panose="05000000000000000000" pitchFamily="2" charset="2"/>
                  </a:rPr>
                  <a:t>tạo</a:t>
                </a:r>
                <a:r>
                  <a:rPr lang="en-US" dirty="0">
                    <a:sym typeface="Wingdings" panose="05000000000000000000" pitchFamily="2" charset="2"/>
                  </a:rPr>
                  <a:t> </a:t>
                </a:r>
                <a:r>
                  <a:rPr lang="en-US" dirty="0" err="1">
                    <a:sym typeface="Wingdings" panose="05000000000000000000" pitchFamily="2" charset="2"/>
                  </a:rPr>
                  <a:t>P</a:t>
                </a:r>
                <a:r>
                  <a:rPr lang="en-US" baseline="-25000" dirty="0" err="1">
                    <a:sym typeface="Wingdings" panose="05000000000000000000" pitchFamily="2" charset="2"/>
                  </a:rPr>
                  <a:t>thẩm</a:t>
                </a:r>
                <a:r>
                  <a:rPr lang="en-US" dirty="0">
                    <a:sym typeface="Wingdings" panose="05000000000000000000" pitchFamily="2" charset="2"/>
                  </a:rPr>
                  <a:t> </a:t>
                </a:r>
                <a:r>
                  <a:rPr lang="en-US" baseline="-25000" dirty="0" err="1">
                    <a:sym typeface="Wingdings" panose="05000000000000000000" pitchFamily="2" charset="2"/>
                  </a:rPr>
                  <a:t>thấu</a:t>
                </a:r>
                <a:r>
                  <a:rPr lang="en-US" dirty="0">
                    <a:sym typeface="Wingdings" panose="05000000000000000000" pitchFamily="2" charset="2"/>
                  </a:rPr>
                  <a:t> </a:t>
                </a:r>
                <a:r>
                  <a:rPr lang="en-US" dirty="0" err="1">
                    <a:sym typeface="Wingdings" panose="05000000000000000000" pitchFamily="2" charset="2"/>
                  </a:rPr>
                  <a:t>lớn</a:t>
                </a:r>
                <a:r>
                  <a:rPr lang="en-US" dirty="0">
                    <a:sym typeface="Wingdings" panose="05000000000000000000" pitchFamily="2" charset="2"/>
                  </a:rPr>
                  <a:t> </a:t>
                </a:r>
                <a:r>
                  <a:rPr lang="en-US" dirty="0" err="1">
                    <a:sym typeface="Wingdings" panose="05000000000000000000" pitchFamily="2" charset="2"/>
                  </a:rPr>
                  <a:t>bên</a:t>
                </a:r>
                <a:r>
                  <a:rPr lang="en-US" dirty="0">
                    <a:sym typeface="Wingdings" panose="05000000000000000000" pitchFamily="2" charset="2"/>
                  </a:rPr>
                  <a:t> </a:t>
                </a:r>
                <a:r>
                  <a:rPr lang="en-US" dirty="0" err="1">
                    <a:sym typeface="Wingdings" panose="05000000000000000000" pitchFamily="2" charset="2"/>
                  </a:rPr>
                  <a:t>trong</a:t>
                </a:r>
                <a:r>
                  <a:rPr lang="en-US" dirty="0">
                    <a:sym typeface="Wingdings" panose="05000000000000000000" pitchFamily="2" charset="2"/>
                  </a:rPr>
                  <a:t/>
                </a:r>
                <a:br>
                  <a:rPr lang="en-US" dirty="0">
                    <a:sym typeface="Wingdings" panose="05000000000000000000" pitchFamily="2" charset="2"/>
                  </a:rPr>
                </a:br>
                <a:r>
                  <a:rPr lang="en-US" dirty="0">
                    <a:sym typeface="Wingdings" panose="05000000000000000000" pitchFamily="2" charset="2"/>
                  </a:rPr>
                  <a:t>=&gt; </a:t>
                </a:r>
                <a:r>
                  <a:rPr lang="en-US" dirty="0" err="1">
                    <a:sym typeface="Wingdings" panose="05000000000000000000" pitchFamily="2" charset="2"/>
                  </a:rPr>
                  <a:t>kéo</a:t>
                </a:r>
                <a:r>
                  <a:rPr lang="en-US" dirty="0">
                    <a:sym typeface="Wingdings" panose="05000000000000000000" pitchFamily="2" charset="2"/>
                  </a:rPr>
                  <a:t> </a:t>
                </a:r>
                <a:r>
                  <a:rPr lang="en-US" dirty="0" err="1">
                    <a:sym typeface="Wingdings" panose="05000000000000000000" pitchFamily="2" charset="2"/>
                  </a:rPr>
                  <a:t>nước</a:t>
                </a:r>
                <a:r>
                  <a:rPr lang="en-US" dirty="0">
                    <a:sym typeface="Wingdings" panose="05000000000000000000" pitchFamily="2" charset="2"/>
                  </a:rPr>
                  <a:t> </a:t>
                </a:r>
                <a:r>
                  <a:rPr lang="en-US" dirty="0" err="1">
                    <a:sym typeface="Wingdings" panose="05000000000000000000" pitchFamily="2" charset="2"/>
                  </a:rPr>
                  <a:t>vào</a:t>
                </a:r>
                <a:r>
                  <a:rPr lang="en-US" dirty="0">
                    <a:sym typeface="Wingdings" panose="05000000000000000000" pitchFamily="2" charset="2"/>
                  </a:rPr>
                  <a:t> </a:t>
                </a:r>
                <a:r>
                  <a:rPr lang="en-US" dirty="0" err="1">
                    <a:sym typeface="Wingdings" panose="05000000000000000000" pitchFamily="2" charset="2"/>
                  </a:rPr>
                  <a:t>mô</a:t>
                </a:r>
                <a:r>
                  <a:rPr lang="en-US" dirty="0">
                    <a:sym typeface="Wingdings" panose="05000000000000000000" pitchFamily="2" charset="2"/>
                  </a:rPr>
                  <a:t> </a:t>
                </a:r>
                <a:r>
                  <a:rPr lang="en-US" dirty="0" err="1">
                    <a:sym typeface="Wingdings" panose="05000000000000000000" pitchFamily="2" charset="2"/>
                  </a:rPr>
                  <a:t>kẽ</a:t>
                </a:r>
                <a:r>
                  <a:rPr lang="en-US" dirty="0">
                    <a:sym typeface="Wingdings" panose="05000000000000000000" pitchFamily="2" charset="2"/>
                  </a:rPr>
                  <a:t>, </a:t>
                </a:r>
                <a:r>
                  <a:rPr lang="en-US" dirty="0" err="1">
                    <a:sym typeface="Wingdings" panose="05000000000000000000" pitchFamily="2" charset="2"/>
                  </a:rPr>
                  <a:t>và</a:t>
                </a:r>
                <a:r>
                  <a:rPr lang="en-US" dirty="0">
                    <a:sym typeface="Wingdings" panose="05000000000000000000" pitchFamily="2" charset="2"/>
                  </a:rPr>
                  <a:t> </a:t>
                </a:r>
                <a:r>
                  <a:rPr lang="en-US" dirty="0" err="1">
                    <a:sym typeface="Wingdings" panose="05000000000000000000" pitchFamily="2" charset="2"/>
                  </a:rPr>
                  <a:t>vào</a:t>
                </a:r>
                <a:r>
                  <a:rPr lang="en-US" dirty="0">
                    <a:sym typeface="Wingdings" panose="05000000000000000000" pitchFamily="2" charset="2"/>
                  </a:rPr>
                  <a:t> </a:t>
                </a:r>
                <a:r>
                  <a:rPr lang="en-US" dirty="0" err="1">
                    <a:sym typeface="Wingdings" panose="05000000000000000000" pitchFamily="2" charset="2"/>
                  </a:rPr>
                  <a:t>máu</a:t>
                </a:r>
                <a:r>
                  <a:rPr lang="en-US" dirty="0">
                    <a:sym typeface="Wingdings" panose="05000000000000000000" pitchFamily="2" charset="2"/>
                  </a:rPr>
                  <a:t>. </a:t>
                </a:r>
                <a:r>
                  <a:rPr lang="en-US" dirty="0" err="1" smtClean="0">
                    <a:sym typeface="Wingdings" panose="05000000000000000000" pitchFamily="2" charset="2"/>
                  </a:rPr>
                  <a:t>Đồng</a:t>
                </a:r>
                <a:r>
                  <a:rPr lang="en-US" dirty="0" smtClean="0">
                    <a:sym typeface="Wingdings" panose="05000000000000000000" pitchFamily="2" charset="2"/>
                  </a:rPr>
                  <a:t> </a:t>
                </a:r>
                <a:r>
                  <a:rPr lang="en-US" dirty="0" err="1" smtClean="0">
                    <a:sym typeface="Wingdings" panose="05000000000000000000" pitchFamily="2" charset="2"/>
                  </a:rPr>
                  <a:t>thời</a:t>
                </a:r>
                <a:r>
                  <a:rPr lang="en-US" dirty="0" smtClean="0">
                    <a:sym typeface="Wingdings" panose="05000000000000000000" pitchFamily="2" charset="2"/>
                  </a:rPr>
                  <a:t> </a:t>
                </a:r>
                <a:r>
                  <a:rPr lang="en-US" dirty="0" err="1" smtClean="0">
                    <a:sym typeface="Wingdings" panose="05000000000000000000" pitchFamily="2" charset="2"/>
                  </a:rPr>
                  <a:t>theo</a:t>
                </a:r>
                <a:r>
                  <a:rPr lang="en-US" dirty="0" smtClean="0">
                    <a:sym typeface="Wingdings" panose="05000000000000000000" pitchFamily="2" charset="2"/>
                  </a:rPr>
                  <a:t> c/</a:t>
                </a:r>
                <a:r>
                  <a:rPr lang="en-US" dirty="0" err="1" smtClean="0">
                    <a:sym typeface="Wingdings" panose="05000000000000000000" pitchFamily="2" charset="2"/>
                  </a:rPr>
                  <a:t>chế</a:t>
                </a:r>
                <a:r>
                  <a:rPr lang="en-US" dirty="0" smtClean="0">
                    <a:sym typeface="Wingdings" panose="05000000000000000000" pitchFamily="2" charset="2"/>
                  </a:rPr>
                  <a:t> c/b đ/</a:t>
                </a:r>
                <a:r>
                  <a:rPr lang="en-US" dirty="0" err="1" smtClean="0">
                    <a:sym typeface="Wingdings" panose="05000000000000000000" pitchFamily="2" charset="2"/>
                  </a:rPr>
                  <a:t>tích</a:t>
                </a:r>
                <a:r>
                  <a:rPr lang="en-US" dirty="0" smtClean="0">
                    <a:sym typeface="Wingdings" panose="05000000000000000000" pitchFamily="2" charset="2"/>
                  </a:rPr>
                  <a:t>, </a:t>
                </a:r>
                <a:r>
                  <a:rPr lang="en-US" dirty="0">
                    <a:sym typeface="Wingdings" panose="05000000000000000000" pitchFamily="2" charset="2"/>
                  </a:rPr>
                  <a:t>H</a:t>
                </a:r>
                <a:r>
                  <a:rPr lang="en-US" baseline="30000" dirty="0">
                    <a:sym typeface="Wingdings" panose="05000000000000000000" pitchFamily="2" charset="2"/>
                  </a:rPr>
                  <a:t>+</a:t>
                </a:r>
                <a:r>
                  <a:rPr lang="en-US" dirty="0">
                    <a:sym typeface="Wingdings" panose="05000000000000000000" pitchFamily="2" charset="2"/>
                  </a:rPr>
                  <a:t> </a:t>
                </a:r>
                <a:r>
                  <a:rPr lang="en-US" dirty="0" err="1">
                    <a:sym typeface="Wingdings" panose="05000000000000000000" pitchFamily="2" charset="2"/>
                  </a:rPr>
                  <a:t>và</a:t>
                </a:r>
                <a:r>
                  <a:rPr lang="en-US" dirty="0">
                    <a:sym typeface="Wingdings" panose="05000000000000000000" pitchFamily="2" charset="2"/>
                  </a:rPr>
                  <a:t> HCO</a:t>
                </a:r>
                <a:r>
                  <a:rPr lang="en-US" baseline="-25000" dirty="0">
                    <a:sym typeface="Wingdings" panose="05000000000000000000" pitchFamily="2" charset="2"/>
                  </a:rPr>
                  <a:t>3</a:t>
                </a:r>
                <a:r>
                  <a:rPr lang="en-US" dirty="0">
                    <a:sym typeface="Wingdings" panose="05000000000000000000" pitchFamily="2" charset="2"/>
                  </a:rPr>
                  <a:t> </a:t>
                </a:r>
                <a:r>
                  <a:rPr lang="en-US" dirty="0" smtClean="0">
                    <a:sym typeface="Wingdings" panose="05000000000000000000" pitchFamily="2" charset="2"/>
                  </a:rPr>
                  <a:t> </a:t>
                </a:r>
                <a:r>
                  <a:rPr lang="en-US" dirty="0" err="1" smtClean="0">
                    <a:sym typeface="Wingdings" panose="05000000000000000000" pitchFamily="2" charset="2"/>
                  </a:rPr>
                  <a:t>sẽ</a:t>
                </a:r>
                <a:r>
                  <a:rPr lang="en-US" dirty="0" smtClean="0">
                    <a:sym typeface="Wingdings" panose="05000000000000000000" pitchFamily="2" charset="2"/>
                  </a:rPr>
                  <a:t> </a:t>
                </a:r>
                <a:r>
                  <a:rPr lang="en-US" dirty="0" err="1" smtClean="0">
                    <a:sym typeface="Wingdings" panose="05000000000000000000" pitchFamily="2" charset="2"/>
                  </a:rPr>
                  <a:t>đi</a:t>
                </a:r>
                <a:r>
                  <a:rPr lang="en-US" dirty="0" smtClean="0">
                    <a:sym typeface="Wingdings" panose="05000000000000000000" pitchFamily="2" charset="2"/>
                  </a:rPr>
                  <a:t> </a:t>
                </a:r>
                <a:r>
                  <a:rPr lang="en-US" dirty="0" err="1" smtClean="0">
                    <a:sym typeface="Wingdings" panose="05000000000000000000" pitchFamily="2" charset="2"/>
                  </a:rPr>
                  <a:t>ra</a:t>
                </a:r>
                <a:r>
                  <a:rPr lang="en-US" dirty="0">
                    <a:sym typeface="Wingdings" panose="05000000000000000000" pitchFamily="2" charset="2"/>
                  </a:rPr>
                  <a:t> </a:t>
                </a:r>
                <a:r>
                  <a:rPr lang="en-US" dirty="0" err="1" smtClean="0">
                    <a:sym typeface="Wingdings" panose="05000000000000000000" pitchFamily="2" charset="2"/>
                  </a:rPr>
                  <a:t>và</a:t>
                </a:r>
                <a:r>
                  <a:rPr lang="en-US" dirty="0" smtClean="0">
                    <a:sym typeface="Wingdings" panose="05000000000000000000" pitchFamily="2" charset="2"/>
                  </a:rPr>
                  <a:t> </a:t>
                </a:r>
                <a:r>
                  <a:rPr lang="en-US" dirty="0" err="1" smtClean="0">
                    <a:sym typeface="Wingdings" panose="05000000000000000000" pitchFamily="2" charset="2"/>
                  </a:rPr>
                  <a:t>thải</a:t>
                </a:r>
                <a:r>
                  <a:rPr lang="en-US" dirty="0" smtClean="0">
                    <a:sym typeface="Wingdings" panose="05000000000000000000" pitchFamily="2" charset="2"/>
                  </a:rPr>
                  <a:t> qua </a:t>
                </a:r>
                <a:r>
                  <a:rPr lang="en-US" dirty="0" err="1" smtClean="0">
                    <a:sym typeface="Wingdings" panose="05000000000000000000" pitchFamily="2" charset="2"/>
                  </a:rPr>
                  <a:t>phân</a:t>
                </a:r>
                <a:r>
                  <a:rPr lang="en-US" dirty="0" smtClean="0">
                    <a:sym typeface="Wingdings" panose="05000000000000000000" pitchFamily="2" charset="2"/>
                  </a:rPr>
                  <a:t> =&gt; </a:t>
                </a:r>
                <a:r>
                  <a:rPr lang="en-US" dirty="0" err="1" smtClean="0">
                    <a:sym typeface="Wingdings" panose="05000000000000000000" pitchFamily="2" charset="2"/>
                  </a:rPr>
                  <a:t>giúp</a:t>
                </a:r>
                <a:r>
                  <a:rPr lang="en-US" dirty="0" smtClean="0">
                    <a:sym typeface="Wingdings" panose="05000000000000000000" pitchFamily="2" charset="2"/>
                  </a:rPr>
                  <a:t> </a:t>
                </a:r>
                <a:r>
                  <a:rPr lang="en-US" dirty="0" err="1" smtClean="0">
                    <a:sym typeface="Wingdings" panose="05000000000000000000" pitchFamily="2" charset="2"/>
                  </a:rPr>
                  <a:t>máu</a:t>
                </a:r>
                <a:r>
                  <a:rPr lang="en-US" dirty="0" smtClean="0">
                    <a:sym typeface="Wingdings" panose="05000000000000000000" pitchFamily="2" charset="2"/>
                  </a:rPr>
                  <a:t> </a:t>
                </a:r>
                <a:r>
                  <a:rPr lang="en-US" dirty="0" err="1" smtClean="0">
                    <a:sym typeface="Wingdings" panose="05000000000000000000" pitchFamily="2" charset="2"/>
                  </a:rPr>
                  <a:t>ko</a:t>
                </a:r>
                <a:r>
                  <a:rPr lang="en-US" dirty="0" smtClean="0">
                    <a:sym typeface="Wingdings" panose="05000000000000000000" pitchFamily="2" charset="2"/>
                  </a:rPr>
                  <a:t> </a:t>
                </a:r>
                <a:r>
                  <a:rPr lang="en-US" dirty="0" err="1" smtClean="0">
                    <a:sym typeface="Wingdings" panose="05000000000000000000" pitchFamily="2" charset="2"/>
                  </a:rPr>
                  <a:t>bị</a:t>
                </a:r>
                <a:r>
                  <a:rPr lang="en-US" dirty="0" smtClean="0">
                    <a:sym typeface="Wingdings" panose="05000000000000000000" pitchFamily="2" charset="2"/>
                  </a:rPr>
                  <a:t> </a:t>
                </a:r>
                <a:r>
                  <a:rPr lang="en-US" dirty="0" err="1" smtClean="0">
                    <a:sym typeface="Wingdings" panose="05000000000000000000" pitchFamily="2" charset="2"/>
                  </a:rPr>
                  <a:t>toang</a:t>
                </a:r>
                <a:r>
                  <a:rPr lang="en-US" dirty="0" smtClean="0">
                    <a:sym typeface="Wingdings" panose="05000000000000000000" pitchFamily="2" charset="2"/>
                  </a:rPr>
                  <a:t> (</a:t>
                </a:r>
                <a:r>
                  <a:rPr lang="en-US" dirty="0" err="1" smtClean="0">
                    <a:sym typeface="Wingdings" panose="05000000000000000000" pitchFamily="2" charset="2"/>
                  </a:rPr>
                  <a:t>ko</a:t>
                </a:r>
                <a:r>
                  <a:rPr lang="en-US" dirty="0" smtClean="0">
                    <a:sym typeface="Wingdings" panose="05000000000000000000" pitchFamily="2" charset="2"/>
                  </a:rPr>
                  <a:t> </a:t>
                </a:r>
                <a:r>
                  <a:rPr lang="en-US" dirty="0" err="1" smtClean="0">
                    <a:sym typeface="Wingdings" panose="05000000000000000000" pitchFamily="2" charset="2"/>
                  </a:rPr>
                  <a:t>bị</a:t>
                </a:r>
                <a:r>
                  <a:rPr lang="en-US" dirty="0" smtClean="0">
                    <a:sym typeface="Wingdings" panose="05000000000000000000" pitchFamily="2" charset="2"/>
                  </a:rPr>
                  <a:t> acid)</a:t>
                </a:r>
              </a:p>
            </p:txBody>
          </p:sp>
        </mc:Choice>
        <mc:Fallback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102" t="-1415" r="-1811" b="-40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Notes: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4B2288-79A2-4C25-BF45-C3D3FB082BD7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60429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709295" lvl="2" indent="-342900">
              <a:buFont typeface="Wingdings" panose="05000000000000000000" pitchFamily="2" charset="2"/>
              <a:buChar char="q"/>
            </a:pPr>
            <a:r>
              <a:rPr lang="en-US" dirty="0" err="1">
                <a:sym typeface="Wingdings" panose="05000000000000000000" pitchFamily="2" charset="2"/>
              </a:rPr>
              <a:t>cơ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chế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đồng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 smtClean="0">
                <a:sym typeface="Wingdings" panose="05000000000000000000" pitchFamily="2" charset="2"/>
              </a:rPr>
              <a:t>vận</a:t>
            </a:r>
            <a:r>
              <a:rPr lang="en-US" dirty="0" smtClean="0">
                <a:sym typeface="Wingdings" panose="05000000000000000000" pitchFamily="2" charset="2"/>
              </a:rPr>
              <a:t>: Na</a:t>
            </a:r>
            <a:r>
              <a:rPr lang="en-US" baseline="30000" dirty="0" smtClean="0">
                <a:sym typeface="Wingdings" panose="05000000000000000000" pitchFamily="2" charset="2"/>
              </a:rPr>
              <a:t>+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 err="1" smtClean="0">
                <a:sym typeface="Wingdings" panose="05000000000000000000" pitchFamily="2" charset="2"/>
              </a:rPr>
              <a:t>đồng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 err="1" smtClean="0">
                <a:sym typeface="Wingdings" panose="05000000000000000000" pitchFamily="2" charset="2"/>
              </a:rPr>
              <a:t>vận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 err="1" smtClean="0">
                <a:sym typeface="Wingdings" panose="05000000000000000000" pitchFamily="2" charset="2"/>
              </a:rPr>
              <a:t>với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 err="1" smtClean="0">
                <a:sym typeface="Wingdings" panose="05000000000000000000" pitchFamily="2" charset="2"/>
              </a:rPr>
              <a:t>gluco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 err="1" smtClean="0">
                <a:sym typeface="Wingdings" panose="05000000000000000000" pitchFamily="2" charset="2"/>
              </a:rPr>
              <a:t>và</a:t>
            </a:r>
            <a:r>
              <a:rPr lang="en-US" dirty="0" smtClean="0">
                <a:sym typeface="Wingdings" panose="05000000000000000000" pitchFamily="2" charset="2"/>
              </a:rPr>
              <a:t> amino acid =&gt; h/</a:t>
            </a:r>
            <a:r>
              <a:rPr lang="en-US" dirty="0" err="1" smtClean="0">
                <a:sym typeface="Wingdings" panose="05000000000000000000" pitchFamily="2" charset="2"/>
              </a:rPr>
              <a:t>thu</a:t>
            </a:r>
            <a:r>
              <a:rPr lang="en-US" dirty="0" smtClean="0">
                <a:sym typeface="Wingdings" panose="05000000000000000000" pitchFamily="2" charset="2"/>
              </a:rPr>
              <a:t> DD </a:t>
            </a:r>
            <a:r>
              <a:rPr lang="en-US" dirty="0" err="1" smtClean="0">
                <a:sym typeface="Wingdings" panose="05000000000000000000" pitchFamily="2" charset="2"/>
              </a:rPr>
              <a:t>tức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 err="1" smtClean="0">
                <a:sym typeface="Wingdings" panose="05000000000000000000" pitchFamily="2" charset="2"/>
              </a:rPr>
              <a:t>là</a:t>
            </a:r>
            <a:r>
              <a:rPr lang="en-US" dirty="0" smtClean="0">
                <a:sym typeface="Wingdings" panose="05000000000000000000" pitchFamily="2" charset="2"/>
              </a:rPr>
              <a:t> h/</a:t>
            </a:r>
            <a:r>
              <a:rPr lang="en-US" dirty="0" err="1" smtClean="0">
                <a:sym typeface="Wingdings" panose="05000000000000000000" pitchFamily="2" charset="2"/>
              </a:rPr>
              <a:t>thu</a:t>
            </a:r>
            <a:r>
              <a:rPr lang="en-US" dirty="0" smtClean="0">
                <a:sym typeface="Wingdings" panose="05000000000000000000" pitchFamily="2" charset="2"/>
              </a:rPr>
              <a:t> Na</a:t>
            </a:r>
            <a:r>
              <a:rPr lang="en-US" baseline="30000" dirty="0" smtClean="0">
                <a:sym typeface="Wingdings" panose="05000000000000000000" pitchFamily="2" charset="2"/>
              </a:rPr>
              <a:t>+</a:t>
            </a:r>
            <a:r>
              <a:rPr lang="en-US" dirty="0">
                <a:sym typeface="Wingdings" panose="05000000000000000000" pitchFamily="2" charset="2"/>
              </a:rPr>
              <a:t/>
            </a:r>
            <a:br>
              <a:rPr lang="en-US" dirty="0">
                <a:sym typeface="Wingdings" panose="05000000000000000000" pitchFamily="2" charset="2"/>
              </a:rPr>
            </a:br>
            <a:endParaRPr lang="en-US" dirty="0">
              <a:sym typeface="Wingdings" panose="05000000000000000000" pitchFamily="2" charset="2"/>
            </a:endParaRPr>
          </a:p>
          <a:p>
            <a:r>
              <a:rPr lang="en-US" dirty="0" err="1" smtClean="0"/>
              <a:t>Hấp</a:t>
            </a:r>
            <a:r>
              <a:rPr lang="en-US" dirty="0" smtClean="0"/>
              <a:t> </a:t>
            </a:r>
            <a:r>
              <a:rPr lang="en-US" dirty="0" err="1" smtClean="0"/>
              <a:t>thu</a:t>
            </a:r>
            <a:r>
              <a:rPr lang="en-US" dirty="0" smtClean="0"/>
              <a:t> lipid: 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 smtClean="0"/>
              <a:t>&lt; 10 Carbon: </a:t>
            </a:r>
            <a:r>
              <a:rPr lang="en-US" dirty="0" err="1" smtClean="0"/>
              <a:t>ẩm</a:t>
            </a:r>
            <a:r>
              <a:rPr lang="en-US" dirty="0" smtClean="0"/>
              <a:t> </a:t>
            </a:r>
            <a:r>
              <a:rPr lang="en-US" dirty="0" err="1" smtClean="0"/>
              <a:t>bào</a:t>
            </a:r>
            <a:r>
              <a:rPr lang="en-US" dirty="0" smtClean="0"/>
              <a:t> </a:t>
            </a:r>
            <a:r>
              <a:rPr lang="en-US" dirty="0" err="1" smtClean="0"/>
              <a:t>và</a:t>
            </a:r>
            <a:r>
              <a:rPr lang="en-US" dirty="0" smtClean="0"/>
              <a:t> h/</a:t>
            </a:r>
            <a:r>
              <a:rPr lang="en-US" dirty="0" err="1" smtClean="0"/>
              <a:t>thu</a:t>
            </a:r>
            <a:r>
              <a:rPr lang="en-US" dirty="0" smtClean="0"/>
              <a:t> directly </a:t>
            </a:r>
            <a:r>
              <a:rPr lang="en-US" dirty="0" err="1" smtClean="0"/>
              <a:t>vô</a:t>
            </a:r>
            <a:r>
              <a:rPr lang="en-US" dirty="0" smtClean="0"/>
              <a:t> </a:t>
            </a:r>
            <a:r>
              <a:rPr lang="en-US" dirty="0" err="1" smtClean="0"/>
              <a:t>máu</a:t>
            </a:r>
            <a:r>
              <a:rPr lang="en-US" dirty="0" smtClean="0"/>
              <a:t>.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 smtClean="0"/>
              <a:t>&gt; 10 Carbon: </a:t>
            </a:r>
            <a:r>
              <a:rPr lang="en-US" dirty="0" err="1" smtClean="0"/>
              <a:t>ẩm</a:t>
            </a:r>
            <a:r>
              <a:rPr lang="en-US" dirty="0" smtClean="0"/>
              <a:t> </a:t>
            </a:r>
            <a:r>
              <a:rPr lang="en-US" dirty="0" err="1" smtClean="0"/>
              <a:t>bào</a:t>
            </a:r>
            <a:r>
              <a:rPr lang="en-US" dirty="0" smtClean="0"/>
              <a:t>, then </a:t>
            </a:r>
            <a:r>
              <a:rPr lang="en-US" dirty="0" err="1" smtClean="0"/>
              <a:t>hệ</a:t>
            </a:r>
            <a:r>
              <a:rPr lang="en-US" dirty="0" smtClean="0"/>
              <a:t> </a:t>
            </a:r>
            <a:r>
              <a:rPr lang="en-US" dirty="0" err="1" smtClean="0"/>
              <a:t>bạch</a:t>
            </a:r>
            <a:r>
              <a:rPr lang="en-US" dirty="0" smtClean="0"/>
              <a:t> </a:t>
            </a:r>
            <a:r>
              <a:rPr lang="en-US" dirty="0" err="1" smtClean="0"/>
              <a:t>huyết</a:t>
            </a:r>
            <a:r>
              <a:rPr lang="en-US" dirty="0" smtClean="0"/>
              <a:t> </a:t>
            </a:r>
            <a:r>
              <a:rPr lang="en-US" dirty="0" err="1" smtClean="0"/>
              <a:t>sẽ</a:t>
            </a:r>
            <a:r>
              <a:rPr lang="en-US" dirty="0" smtClean="0"/>
              <a:t> </a:t>
            </a:r>
            <a:r>
              <a:rPr lang="en-US" dirty="0" err="1" smtClean="0"/>
              <a:t>đưa</a:t>
            </a:r>
            <a:r>
              <a:rPr lang="en-US" dirty="0" smtClean="0"/>
              <a:t> lipid </a:t>
            </a:r>
            <a:r>
              <a:rPr lang="en-US" dirty="0" err="1" smtClean="0"/>
              <a:t>về</a:t>
            </a:r>
            <a:r>
              <a:rPr lang="en-US" smtClean="0"/>
              <a:t> TM.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4B2288-79A2-4C25-BF45-C3D3FB082BD7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66643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Date Placeholder 9"/>
          <p:cNvSpPr>
            <a:spLocks noGrp="1"/>
          </p:cNvSpPr>
          <p:nvPr>
            <p:ph type="dt" sz="quarter" idx="10"/>
          </p:nvPr>
        </p:nvSpPr>
        <p:spPr bwMode="auto">
          <a:noFill/>
          <a:ln>
            <a:miter lim="800000"/>
          </a:ln>
        </p:spPr>
        <p:txBody>
          <a:bodyPr wrap="square" numCol="1" anchorCtr="0" compatLnSpc="1"/>
          <a:lstStyle/>
          <a:p>
            <a:fld id="{FB40A019-F4CC-4D6A-BD76-E5EFA9F48B4E}" type="datetime10">
              <a:rPr lang="en-US" smtClean="0"/>
              <a:t>14:53</a:t>
            </a:fld>
            <a:endParaRPr lang="en-US" smtClean="0"/>
          </a:p>
        </p:txBody>
      </p:sp>
      <p:sp>
        <p:nvSpPr>
          <p:cNvPr id="149507" name="Slide Number Placeholder 17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</a:ln>
        </p:spPr>
        <p:txBody>
          <a:bodyPr wrap="square" numCol="1" anchorCtr="0" compatLnSpc="1"/>
          <a:lstStyle/>
          <a:p>
            <a:fld id="{826EC52B-D925-429B-8537-79180327DEBD}" type="slidenum">
              <a:rPr lang="en-US" smtClean="0"/>
              <a:t>89</a:t>
            </a:fld>
            <a:endParaRPr lang="en-US" smtClean="0"/>
          </a:p>
        </p:txBody>
      </p:sp>
      <p:sp>
        <p:nvSpPr>
          <p:cNvPr id="149508" name="Content Placeholder 2"/>
          <p:cNvSpPr>
            <a:spLocks noGrp="1"/>
          </p:cNvSpPr>
          <p:nvPr>
            <p:ph idx="1"/>
          </p:nvPr>
        </p:nvSpPr>
        <p:spPr>
          <a:xfrm>
            <a:off x="381000" y="1066800"/>
            <a:ext cx="8229600" cy="4953000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Char char="Ø"/>
            </a:pPr>
            <a:endParaRPr lang="en-US" sz="320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buFont typeface="Wingdings" panose="05000000000000000000" pitchFamily="2" charset="2"/>
              <a:buChar char="Ø"/>
            </a:pPr>
            <a:endParaRPr lang="en-US" sz="320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buFont typeface="Wingdings" panose="05000000000000000000" pitchFamily="2" charset="2"/>
              <a:buChar char="Ø"/>
            </a:pPr>
            <a:r>
              <a:rPr lang="en-US" sz="32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Không xảy ra quá trình tiêu hóa</a:t>
            </a:r>
          </a:p>
          <a:p>
            <a:pPr eaLnBrk="1" hangingPunct="1">
              <a:buFont typeface="Wingdings" panose="05000000000000000000" pitchFamily="2" charset="2"/>
              <a:buChar char="Ø"/>
            </a:pPr>
            <a:r>
              <a:rPr lang="vi-VN" sz="3200" smtClean="0">
                <a:cs typeface="Times New Roman" panose="02020603050405020304" pitchFamily="18" charset="0"/>
              </a:rPr>
              <a:t>Tái</a:t>
            </a:r>
            <a:r>
              <a:rPr lang="en-US" sz="32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3200" smtClean="0">
                <a:cs typeface="Times New Roman" panose="02020603050405020304" pitchFamily="18" charset="0"/>
              </a:rPr>
              <a:t>hấp</a:t>
            </a:r>
            <a:r>
              <a:rPr lang="en-US" sz="32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3200" smtClean="0">
                <a:cs typeface="Times New Roman" panose="02020603050405020304" pitchFamily="18" charset="0"/>
              </a:rPr>
              <a:t>thu</a:t>
            </a:r>
            <a:r>
              <a:rPr lang="en-US" sz="32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3200" smtClean="0">
                <a:cs typeface="Times New Roman" panose="02020603050405020304" pitchFamily="18" charset="0"/>
              </a:rPr>
              <a:t>nước, hấp</a:t>
            </a:r>
            <a:r>
              <a:rPr lang="en-US" sz="32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3200" smtClean="0">
                <a:cs typeface="Times New Roman" panose="02020603050405020304" pitchFamily="18" charset="0"/>
              </a:rPr>
              <a:t>thu</a:t>
            </a:r>
            <a:r>
              <a:rPr lang="en-US" sz="32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3200" smtClean="0">
                <a:cs typeface="Times New Roman" panose="02020603050405020304" pitchFamily="18" charset="0"/>
              </a:rPr>
              <a:t>Na và</a:t>
            </a:r>
            <a:r>
              <a:rPr lang="en-US" sz="32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3200" smtClean="0">
                <a:cs typeface="Times New Roman" panose="02020603050405020304" pitchFamily="18" charset="0"/>
              </a:rPr>
              <a:t>khoángchất</a:t>
            </a:r>
            <a:endParaRPr lang="en-US" sz="320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buFont typeface="Wingdings" panose="05000000000000000000" pitchFamily="2" charset="2"/>
              <a:buChar char="Ø"/>
            </a:pPr>
            <a:r>
              <a:rPr lang="en-US" sz="32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Tạo khuôn phân và tống ra ngoài</a:t>
            </a:r>
          </a:p>
          <a:p>
            <a:pPr eaLnBrk="1" hangingPunct="1">
              <a:buFont typeface="Wingdings" panose="05000000000000000000" pitchFamily="2" charset="2"/>
              <a:buChar char="Ø"/>
            </a:pPr>
            <a:r>
              <a:rPr lang="en-US" sz="32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 khuẩn ở ruột già sản xuất ra </a:t>
            </a:r>
            <a:r>
              <a:rPr lang="en-US" sz="32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vitamin K, một vài loại vitamin B</a:t>
            </a:r>
          </a:p>
        </p:txBody>
      </p:sp>
      <p:sp>
        <p:nvSpPr>
          <p:cNvPr id="5" name="Rectangle 2"/>
          <p:cNvSpPr txBox="1"/>
          <p:nvPr/>
        </p:nvSpPr>
        <p:spPr bwMode="auto">
          <a:xfrm>
            <a:off x="228600" y="469900"/>
            <a:ext cx="8915400" cy="10541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pPr algn="ctr">
              <a:defRPr/>
            </a:pPr>
            <a:r>
              <a:rPr lang="en-US" sz="4000" b="1" dirty="0">
                <a:solidFill>
                  <a:srgbClr val="FF000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CHỨC NĂNG CỦA RUỘT GIÀ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19459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</a:ln>
        </p:spPr>
        <p:txBody>
          <a:bodyPr wrap="square" numCol="1" anchorCtr="0" compatLnSpc="1"/>
          <a:lstStyle/>
          <a:p>
            <a:fld id="{5A3F6180-4ACA-473D-8861-D47247943A5D}" type="slidenum">
              <a:rPr lang="en-US" smtClean="0"/>
              <a:t>9</a:t>
            </a:fld>
            <a:endParaRPr lang="en-US" smtClean="0"/>
          </a:p>
        </p:txBody>
      </p:sp>
      <p:pic>
        <p:nvPicPr>
          <p:cNvPr id="1607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8163" y="0"/>
            <a:ext cx="8067675" cy="5391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</p:pic>
      <p:sp>
        <p:nvSpPr>
          <p:cNvPr id="19461" name="Content Placeholder 2"/>
          <p:cNvSpPr txBox="1"/>
          <p:nvPr/>
        </p:nvSpPr>
        <p:spPr bwMode="auto">
          <a:xfrm>
            <a:off x="533400" y="5334000"/>
            <a:ext cx="8229600" cy="1295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eaLnBrk="0" hangingPunct="0">
              <a:buFont typeface="Arial" panose="020B0604020202020204" pitchFamily="34" charset="0"/>
              <a:buNone/>
            </a:pPr>
            <a:r>
              <a:rPr lang="en-US" sz="300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Vị trí: bao quanh miệng.</a:t>
            </a:r>
          </a:p>
          <a:p>
            <a:pPr eaLnBrk="0" hangingPunct="0">
              <a:buFont typeface="Arial" panose="020B0604020202020204" pitchFamily="34" charset="0"/>
              <a:buNone/>
            </a:pPr>
            <a:r>
              <a:rPr lang="en-US" sz="300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Tác dụng: nhận biết cảm giác.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ĐẶT HMNT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4B2288-79A2-4C25-BF45-C3D3FB082BD7}" type="slidenum">
              <a:rPr lang="en-US" smtClean="0"/>
              <a:t>90</a:t>
            </a:fld>
            <a:endParaRPr lang="en-US"/>
          </a:p>
        </p:txBody>
      </p:sp>
      <p:pic>
        <p:nvPicPr>
          <p:cNvPr id="8194" name="Picture 2" descr="C:\Users\USER\Desktop\Picture1-2-1237x800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524000"/>
            <a:ext cx="7082730" cy="4580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SINH LÝ GAN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4B2288-79A2-4C25-BF45-C3D3FB082BD7}" type="slidenum">
              <a:rPr lang="en-US"/>
              <a:t>91</a:t>
            </a:fld>
            <a:endParaRPr lang="en-US"/>
          </a:p>
        </p:txBody>
      </p:sp>
      <p:pic>
        <p:nvPicPr>
          <p:cNvPr id="5" name="Content Placeholder 3" descr="download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36800" y="1624330"/>
            <a:ext cx="4817110" cy="4960620"/>
          </a:xfrm>
          <a:prstGeom prst="rect">
            <a:avLst/>
          </a:prstGeom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88595" y="2021205"/>
            <a:ext cx="8709660" cy="4105275"/>
          </a:xfrm>
        </p:spPr>
        <p:txBody>
          <a:bodyPr/>
          <a:lstStyle/>
          <a:p>
            <a:pPr marL="0" indent="0">
              <a:buNone/>
            </a:pPr>
            <a:endParaRPr lang="en-US" sz="22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2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Chuyển hóa carbonhydrat: chuyển đổi galastose và frusctose thành glucose và dự trữ đường dưới dạng Glycogen. Glucuronic cũng được tổng hợp từ glucose.</a:t>
            </a:r>
            <a:endParaRPr lang="en-US" sz="2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2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Chuyển hóa lipid: mỡ hấp thu ruột-&gt; hạch bạch huyết-&gt; gan -&gt; lipoprotein (HDL/ LDL)-&gt; máu-&gt; mô.</a:t>
            </a:r>
            <a:endParaRPr lang="en-US" sz="2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2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Chuyển hóa protid gồm: chuyển hóa aa và tổng hợp protein:</a:t>
            </a:r>
            <a:endParaRPr lang="en-US" sz="2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2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+ Chuyển hóa aa: Nhờ enzym desaminase khử amin cho ra acid cetonic và amoniac. Các cetonic theo 2 con đường đó là tổng hợp aa nội sinh từ aa của TA và tham gia con đường chu trình Krebs.</a:t>
            </a:r>
            <a:endParaRPr lang="en-US" sz="2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2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+ Tổng hợp protein: các aa liên kết tạo ra chuỗi polypeptid, các chuỗi này đóng xoắn tạo ra protein, chiếm 50% lượng protein cơ thể.</a:t>
            </a:r>
            <a:endParaRPr lang="en-US" sz="2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2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6515" y="570230"/>
            <a:ext cx="8955405" cy="1054100"/>
          </a:xfrm>
        </p:spPr>
        <p:txBody>
          <a:bodyPr/>
          <a:lstStyle/>
          <a:p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CHUYỂN HÓA CÁC CHẤT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4B2288-79A2-4C25-BF45-C3D3FB082BD7}" type="slidenum">
              <a:rPr lang="en-US"/>
              <a:t>92</a:t>
            </a:fld>
            <a:endParaRPr lang="en-US"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500"/>
              <a:t>CHỨC NĂNG CHỐNG ĐỘC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4B2288-79A2-4C25-BF45-C3D3FB082BD7}" type="slidenum">
              <a:rPr lang="en-US"/>
              <a:t>93</a:t>
            </a:fld>
            <a:endParaRPr lang="en-US"/>
          </a:p>
        </p:txBody>
      </p:sp>
      <p:graphicFrame>
        <p:nvGraphicFramePr>
          <p:cNvPr id="5" name="Content Placeholder 4"/>
          <p:cNvGraphicFramePr>
            <a:graphicFrameLocks noGrp="1" noChangeAspect="1"/>
          </p:cNvGraphicFramePr>
          <p:nvPr>
            <p:ph idx="1"/>
          </p:nvPr>
        </p:nvGraphicFramePr>
        <p:xfrm>
          <a:off x="1641475" y="2049145"/>
          <a:ext cx="5974080" cy="45554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5" r:id="rId3" imgW="4330700" imgH="3302000" progId="Paint.Picture">
                  <p:embed/>
                </p:oleObj>
              </mc:Choice>
              <mc:Fallback>
                <p:oleObj r:id="rId3" imgW="4330700" imgH="3302000" progId="Paint.Picture">
                  <p:embed/>
                  <p:pic>
                    <p:nvPicPr>
                      <p:cNvPr id="0" name="Picture 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41475" y="2049145"/>
                        <a:ext cx="5974080" cy="45554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4B2288-79A2-4C25-BF45-C3D3FB082BD7}" type="slidenum">
              <a:rPr lang="en-US"/>
              <a:t>94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57150" y="133350"/>
            <a:ext cx="8814435" cy="1054100"/>
          </a:xfrm>
        </p:spPr>
        <p:txBody>
          <a:bodyPr/>
          <a:lstStyle/>
          <a:p>
            <a:r>
              <a:rPr lang="en-US" sz="4200"/>
              <a:t>BÀI TIẾT SẢN PHẨM THOÁI HÓA</a:t>
            </a:r>
          </a:p>
        </p:txBody>
      </p:sp>
      <p:graphicFrame>
        <p:nvGraphicFramePr>
          <p:cNvPr id="5" name="Content Placeholder 4"/>
          <p:cNvGraphicFramePr>
            <a:graphicFrameLocks noGrp="1" noChangeAspect="1"/>
          </p:cNvGraphicFramePr>
          <p:nvPr>
            <p:ph idx="1"/>
          </p:nvPr>
        </p:nvGraphicFramePr>
        <p:xfrm>
          <a:off x="685165" y="1052195"/>
          <a:ext cx="7412355" cy="56521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9" r:id="rId3" imgW="4279900" imgH="4406900" progId="Paint.Picture">
                  <p:embed/>
                </p:oleObj>
              </mc:Choice>
              <mc:Fallback>
                <p:oleObj r:id="rId3" imgW="4279900" imgH="4406900" progId="Paint.Picture">
                  <p:embed/>
                  <p:pic>
                    <p:nvPicPr>
                      <p:cNvPr id="0" name="Picture 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85165" y="1052195"/>
                        <a:ext cx="7412355" cy="56521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Hardcover">
  <a:themeElements>
    <a:clrScheme name="Hardcover">
      <a:dk1>
        <a:sysClr val="windowText" lastClr="000000"/>
      </a:dk1>
      <a:lt1>
        <a:sysClr val="window" lastClr="FFFFFF"/>
      </a:lt1>
      <a:dk2>
        <a:srgbClr val="895D1D"/>
      </a:dk2>
      <a:lt2>
        <a:srgbClr val="ECE9C6"/>
      </a:lt2>
      <a:accent1>
        <a:srgbClr val="873624"/>
      </a:accent1>
      <a:accent2>
        <a:srgbClr val="D6862D"/>
      </a:accent2>
      <a:accent3>
        <a:srgbClr val="D0BE40"/>
      </a:accent3>
      <a:accent4>
        <a:srgbClr val="877F6C"/>
      </a:accent4>
      <a:accent5>
        <a:srgbClr val="972109"/>
      </a:accent5>
      <a:accent6>
        <a:srgbClr val="AEB795"/>
      </a:accent6>
      <a:hlink>
        <a:srgbClr val="CC9900"/>
      </a:hlink>
      <a:folHlink>
        <a:srgbClr val="B2B2B2"/>
      </a:folHlink>
    </a:clrScheme>
    <a:fontScheme name="Hardcover">
      <a:majorFont>
        <a:latin typeface="Book Antiqua"/>
        <a:ea typeface=""/>
        <a:cs typeface=""/>
        <a:font script="Grek" typeface="Times New Roman"/>
        <a:font script="Cyrl" typeface="Times New Roman"/>
        <a:font script="Jpan" typeface="HGS明朝E"/>
        <a:font script="Hang" typeface="궁서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Book Antiqua"/>
        <a:ea typeface=""/>
        <a:cs typeface=""/>
        <a:font script="Grek" typeface="Times New Roman"/>
        <a:font script="Cyrl" typeface="Times New Roman"/>
        <a:font script="Jpan" typeface="HGS明朝E"/>
        <a:font script="Hang" typeface="돋움"/>
        <a:font script="Hans" typeface="宋体"/>
        <a:font script="Hant" typeface="新細明體"/>
        <a:font script="Arab" typeface="Times New Roman"/>
        <a:font script="Hebr" typeface="David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Hardcover">
      <a:fillStyleLst>
        <a:solidFill>
          <a:schemeClr val="phClr"/>
        </a:solidFill>
        <a:solidFill>
          <a:schemeClr val="phClr">
            <a:tint val="68000"/>
            <a:shade val="94000"/>
            <a:satMod val="300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80000"/>
                <a:lumMod val="98000"/>
              </a:schemeClr>
            </a:gs>
            <a:gs pos="100000">
              <a:schemeClr val="phClr">
                <a:satMod val="130000"/>
              </a:schemeClr>
            </a:gs>
          </a:gsLst>
          <a:lin ang="5160000" scaled="0"/>
        </a:gradFill>
      </a:fillStyleLst>
      <a:lnStyleLst>
        <a:ln w="12700" cap="flat" cmpd="sng" algn="ctr">
          <a:solidFill>
            <a:schemeClr val="phClr">
              <a:shade val="90000"/>
              <a:lumMod val="90000"/>
            </a:schemeClr>
          </a:solidFill>
          <a:prstDash val="solid"/>
        </a:ln>
        <a:ln w="19050" cap="flat" cmpd="sng" algn="ctr">
          <a:solidFill>
            <a:schemeClr val="phClr">
              <a:shade val="75000"/>
              <a:lumMod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12700" dir="5400000" rotWithShape="0">
              <a:srgbClr val="000000">
                <a:alpha val="1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6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400000"/>
            </a:lightRig>
          </a:scene3d>
          <a:sp3d>
            <a:bevelT w="25400" h="25400"/>
          </a:sp3d>
        </a:effectStyle>
      </a:effectStyleLst>
      <a:bgFillStyleLst>
        <a:solidFill>
          <a:schemeClr val="phClr">
            <a:tint val="96000"/>
            <a:lumMod val="11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3000"/>
                <a:shade val="20000"/>
              </a:schemeClr>
              <a:schemeClr val="phClr">
                <a:tint val="90000"/>
                <a:shade val="85000"/>
                <a:satMod val="115000"/>
              </a:schemeClr>
            </a:duotone>
          </a:blip>
          <a:tile tx="0" ty="0" sx="60000" sy="60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shade val="50000"/>
                <a:satMod val="340000"/>
                <a:lumMod val="40000"/>
              </a:schemeClr>
              <a:schemeClr val="phClr">
                <a:tint val="92000"/>
                <a:shade val="94000"/>
                <a:hueMod val="110000"/>
                <a:satMod val="236000"/>
                <a:lumMod val="120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Hardcover</Template>
  <TotalTime>0</TotalTime>
  <Words>2595</Words>
  <Application>Microsoft Office PowerPoint</Application>
  <PresentationFormat>On-screen Show (4:3)</PresentationFormat>
  <Paragraphs>458</Paragraphs>
  <Slides>94</Slides>
  <Notes>1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94</vt:i4>
      </vt:variant>
    </vt:vector>
  </HeadingPairs>
  <TitlesOfParts>
    <vt:vector size="96" baseType="lpstr">
      <vt:lpstr>Hardcover</vt:lpstr>
      <vt:lpstr>Paintbrush Picture</vt:lpstr>
      <vt:lpstr>GIẢI PHẪU HỆ TIÊU HÓA</vt:lpstr>
      <vt:lpstr>PowerPoint Presentation</vt:lpstr>
      <vt:lpstr>MỤC TIÊU</vt:lpstr>
      <vt:lpstr>PowerPoint Presentation</vt:lpstr>
      <vt:lpstr>GIẢI PHẪU MIỆNG – HẦU</vt:lpstr>
      <vt:lpstr>MIỆNG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GIẢI PHẪU ỐNG TIÊU HÓA</vt:lpstr>
      <vt:lpstr>PowerPoint Presentation</vt:lpstr>
      <vt:lpstr>THỰC QUẢN</vt:lpstr>
      <vt:lpstr>PowerPoint Presentation</vt:lpstr>
      <vt:lpstr>PowerPoint Presentation</vt:lpstr>
      <vt:lpstr>Notes</vt:lpstr>
      <vt:lpstr>Notes</vt:lpstr>
      <vt:lpstr>VỠ TĨNH MẠCH TQ</vt:lpstr>
      <vt:lpstr>PowerPoint Presentation</vt:lpstr>
      <vt:lpstr>PowerPoint Presentation</vt:lpstr>
      <vt:lpstr>DẠ DÀY</vt:lpstr>
      <vt:lpstr>DẠ DÀY</vt:lpstr>
      <vt:lpstr>PowerPoint Presentation</vt:lpstr>
      <vt:lpstr>Cấu tạo tuyến vị</vt:lpstr>
      <vt:lpstr>Notes</vt:lpstr>
      <vt:lpstr>Notes</vt:lpstr>
      <vt:lpstr>RUỘT NON</vt:lpstr>
      <vt:lpstr>TÁ TRÀNG</vt:lpstr>
      <vt:lpstr>TÁ TRÀNG</vt:lpstr>
      <vt:lpstr>TÁ TRÀNG</vt:lpstr>
      <vt:lpstr>TÁ TRÀNG</vt:lpstr>
      <vt:lpstr>Notes</vt:lpstr>
      <vt:lpstr>TÁ TRÀNG</vt:lpstr>
      <vt:lpstr>  Giải phẫu tuyến tụy:</vt:lpstr>
      <vt:lpstr>PowerPoint Presentation</vt:lpstr>
      <vt:lpstr>RUỘT NON</vt:lpstr>
      <vt:lpstr>PowerPoint Presentation</vt:lpstr>
      <vt:lpstr>PowerPoint Presentation</vt:lpstr>
      <vt:lpstr>PowerPoint Presentation</vt:lpstr>
      <vt:lpstr>PowerPoint Presentation</vt:lpstr>
      <vt:lpstr>RUỘT GIÀ</vt:lpstr>
      <vt:lpstr>PowerPoint Presentation</vt:lpstr>
      <vt:lpstr>PowerPoint Presentation</vt:lpstr>
      <vt:lpstr>Hệ thông máu tới gan</vt:lpstr>
      <vt:lpstr>PowerPoint Presentation</vt:lpstr>
      <vt:lpstr>PowerPoint Presentation</vt:lpstr>
      <vt:lpstr>Notes</vt:lpstr>
      <vt:lpstr>Notes</vt:lpstr>
      <vt:lpstr>Notes (cont.)</vt:lpstr>
      <vt:lpstr>Notes (cont.)</vt:lpstr>
      <vt:lpstr>Notes</vt:lpstr>
      <vt:lpstr>PowerPoint Presentation</vt:lpstr>
      <vt:lpstr>Notes</vt:lpstr>
      <vt:lpstr>PowerPoint Presentation</vt:lpstr>
      <vt:lpstr>SINH LÝ HỆ TIÊU HÓA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Notes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3 giai đoạn tiết dịch vị</vt:lpstr>
      <vt:lpstr>PowerPoint Presentation</vt:lpstr>
      <vt:lpstr>PowerPoint Presentation</vt:lpstr>
      <vt:lpstr>Notes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Notes:</vt:lpstr>
      <vt:lpstr>Notes</vt:lpstr>
      <vt:lpstr>PowerPoint Presentation</vt:lpstr>
      <vt:lpstr>ĐẶT HMNT</vt:lpstr>
      <vt:lpstr>SINH LÝ GAN</vt:lpstr>
      <vt:lpstr>CHUYỂN HÓA CÁC CHẤT</vt:lpstr>
      <vt:lpstr>CHỨC NĂNG CHỐNG ĐỘC</vt:lpstr>
      <vt:lpstr>BÀI TIẾT SẢN PHẨM THOÁI HÓA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243</cp:revision>
  <dcterms:created xsi:type="dcterms:W3CDTF">2012-11-08T16:12:00Z</dcterms:created>
  <dcterms:modified xsi:type="dcterms:W3CDTF">2024-04-19T04:29:11Z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1033-11.2.0.9052</vt:lpwstr>
  </property>
</Properties>
</file>